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58" r:id="rId4"/>
    <p:sldId id="266" r:id="rId5"/>
    <p:sldId id="271" r:id="rId6"/>
    <p:sldId id="261" r:id="rId7"/>
    <p:sldId id="267" r:id="rId8"/>
    <p:sldId id="273" r:id="rId9"/>
  </p:sldIdLst>
  <p:sldSz cx="18288000" cy="10287000"/>
  <p:notesSz cx="6858000" cy="9144000"/>
  <p:embeddedFontLst>
    <p:embeddedFont>
      <p:font typeface="Bernoru" panose="020B0604020202020204" charset="0"/>
      <p:regular r:id="rId11"/>
      <p:bold r:id="rId12"/>
    </p:embeddedFont>
    <p:embeddedFont>
      <p:font typeface="TT Norms" panose="020B0604020202020204" charset="0"/>
      <p:regular r:id="rId13"/>
    </p:embeddedFont>
    <p:embeddedFont>
      <p:font typeface="TT Norms Bold" panose="020B0604020202020204" charset="0"/>
      <p:regular r:id="rId14"/>
      <p:bold r:id="rId15"/>
    </p:embeddedFont>
    <p:embeddedFont>
      <p:font typeface="TT Norms Bold Italics" panose="020B060402020202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293"/>
    <a:srgbClr val="FFFFFF"/>
    <a:srgbClr val="D3F4F9"/>
    <a:srgbClr val="23403D"/>
    <a:srgbClr val="9D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652" autoAdjust="0"/>
  </p:normalViewPr>
  <p:slideViewPr>
    <p:cSldViewPr>
      <p:cViewPr varScale="1">
        <p:scale>
          <a:sx n="51" d="100"/>
          <a:sy n="51" d="100"/>
        </p:scale>
        <p:origin x="85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7A2B7-F3FD-4059-A766-472911127CF0}" type="datetimeFigureOut">
              <a:rPr lang="en-IN" smtClean="0"/>
              <a:t>01-01-2026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AFA4B-AB64-4B51-9D0E-0119ACA42C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AFA4B-AB64-4B51-9D0E-0119ACA42C8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51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B82B8-07CA-4FD5-BDD3-529BD20033C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1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.jpeg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3.svg"/><Relationship Id="rId19" Type="http://schemas.openxmlformats.org/officeDocument/2006/relationships/image" Target="../media/image27.jpeg"/><Relationship Id="rId4" Type="http://schemas.openxmlformats.org/officeDocument/2006/relationships/image" Target="../media/image14.svg"/><Relationship Id="rId9" Type="http://schemas.openxmlformats.org/officeDocument/2006/relationships/image" Target="../media/image2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31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11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31.sv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4758" y="0"/>
              <a:ext cx="803285" cy="698500"/>
            </a:xfrm>
            <a:custGeom>
              <a:avLst/>
              <a:gdLst/>
              <a:ahLst/>
              <a:cxnLst/>
              <a:rect l="l" t="t" r="r" b="b"/>
              <a:pathLst>
                <a:path w="803285" h="698500">
                  <a:moveTo>
                    <a:pt x="799172" y="364495"/>
                  </a:moveTo>
                  <a:lnTo>
                    <a:pt x="613712" y="683255"/>
                  </a:lnTo>
                  <a:cubicBezTo>
                    <a:pt x="608220" y="692693"/>
                    <a:pt x="598124" y="698500"/>
                    <a:pt x="587204" y="698500"/>
                  </a:cubicBezTo>
                  <a:lnTo>
                    <a:pt x="216080" y="698500"/>
                  </a:lnTo>
                  <a:cubicBezTo>
                    <a:pt x="205160" y="698500"/>
                    <a:pt x="195064" y="692693"/>
                    <a:pt x="189572" y="683255"/>
                  </a:cubicBezTo>
                  <a:lnTo>
                    <a:pt x="4112" y="364495"/>
                  </a:lnTo>
                  <a:cubicBezTo>
                    <a:pt x="-1371" y="355071"/>
                    <a:pt x="-1371" y="343429"/>
                    <a:pt x="4112" y="334005"/>
                  </a:cubicBezTo>
                  <a:lnTo>
                    <a:pt x="189572" y="15245"/>
                  </a:lnTo>
                  <a:cubicBezTo>
                    <a:pt x="195064" y="5807"/>
                    <a:pt x="205160" y="0"/>
                    <a:pt x="216080" y="0"/>
                  </a:cubicBezTo>
                  <a:lnTo>
                    <a:pt x="587204" y="0"/>
                  </a:lnTo>
                  <a:cubicBezTo>
                    <a:pt x="598124" y="0"/>
                    <a:pt x="608220" y="5807"/>
                    <a:pt x="613712" y="15245"/>
                  </a:cubicBezTo>
                  <a:lnTo>
                    <a:pt x="799172" y="334005"/>
                  </a:lnTo>
                  <a:cubicBezTo>
                    <a:pt x="804655" y="343429"/>
                    <a:pt x="804655" y="355071"/>
                    <a:pt x="799172" y="364495"/>
                  </a:cubicBezTo>
                  <a:close/>
                </a:path>
              </a:pathLst>
            </a:custGeom>
            <a:solidFill>
              <a:srgbClr val="92E9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11" name="Freeform 11"/>
            <p:cNvSpPr/>
            <p:nvPr/>
          </p:nvSpPr>
          <p:spPr>
            <a:xfrm>
              <a:off x="4569" y="0"/>
              <a:ext cx="803661" cy="698680"/>
            </a:xfrm>
            <a:custGeom>
              <a:avLst/>
              <a:gdLst/>
              <a:ahLst/>
              <a:cxnLst/>
              <a:rect l="l" t="t" r="r" b="b"/>
              <a:pathLst>
                <a:path w="803661" h="698680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26612" y="36798"/>
              <a:ext cx="759577" cy="674402"/>
            </a:xfrm>
            <a:custGeom>
              <a:avLst/>
              <a:gdLst/>
              <a:ahLst/>
              <a:cxnLst/>
              <a:rect l="l" t="t" r="r" b="b"/>
              <a:pathLst>
                <a:path w="759577" h="674402">
                  <a:moveTo>
                    <a:pt x="411248" y="18257"/>
                  </a:moveTo>
                  <a:lnTo>
                    <a:pt x="754728" y="619347"/>
                  </a:lnTo>
                  <a:cubicBezTo>
                    <a:pt x="761236" y="630736"/>
                    <a:pt x="761189" y="644728"/>
                    <a:pt x="754605" y="656074"/>
                  </a:cubicBezTo>
                  <a:cubicBezTo>
                    <a:pt x="748021" y="667419"/>
                    <a:pt x="735896" y="674402"/>
                    <a:pt x="722778" y="674402"/>
                  </a:cubicBezTo>
                  <a:lnTo>
                    <a:pt x="36798" y="674402"/>
                  </a:lnTo>
                  <a:cubicBezTo>
                    <a:pt x="23680" y="674402"/>
                    <a:pt x="11555" y="667419"/>
                    <a:pt x="4971" y="656074"/>
                  </a:cubicBezTo>
                  <a:cubicBezTo>
                    <a:pt x="-1613" y="644728"/>
                    <a:pt x="-1660" y="630736"/>
                    <a:pt x="4848" y="619347"/>
                  </a:cubicBezTo>
                  <a:lnTo>
                    <a:pt x="348328" y="18257"/>
                  </a:lnTo>
                  <a:cubicBezTo>
                    <a:pt x="354779" y="6967"/>
                    <a:pt x="366785" y="0"/>
                    <a:pt x="379788" y="0"/>
                  </a:cubicBezTo>
                  <a:cubicBezTo>
                    <a:pt x="392791" y="0"/>
                    <a:pt x="404797" y="6967"/>
                    <a:pt x="411248" y="18257"/>
                  </a:cubicBezTo>
                  <a:close/>
                </a:path>
              </a:pathLst>
            </a:custGeom>
            <a:solidFill>
              <a:srgbClr val="148293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29079" y="40210"/>
              <a:ext cx="754642" cy="670990"/>
            </a:xfrm>
            <a:custGeom>
              <a:avLst/>
              <a:gdLst/>
              <a:ahLst/>
              <a:cxnLst/>
              <a:rect l="l" t="t" r="r" b="b"/>
              <a:pathLst>
                <a:path w="754642" h="670990">
                  <a:moveTo>
                    <a:pt x="411698" y="19949"/>
                  </a:moveTo>
                  <a:lnTo>
                    <a:pt x="749344" y="610831"/>
                  </a:lnTo>
                  <a:cubicBezTo>
                    <a:pt x="756456" y="623276"/>
                    <a:pt x="756405" y="638565"/>
                    <a:pt x="749210" y="650963"/>
                  </a:cubicBezTo>
                  <a:cubicBezTo>
                    <a:pt x="742016" y="663360"/>
                    <a:pt x="728766" y="670990"/>
                    <a:pt x="714433" y="670990"/>
                  </a:cubicBezTo>
                  <a:lnTo>
                    <a:pt x="40209" y="670990"/>
                  </a:lnTo>
                  <a:cubicBezTo>
                    <a:pt x="25876" y="670990"/>
                    <a:pt x="12626" y="663360"/>
                    <a:pt x="5432" y="650963"/>
                  </a:cubicBezTo>
                  <a:cubicBezTo>
                    <a:pt x="-1763" y="638565"/>
                    <a:pt x="-1814" y="623276"/>
                    <a:pt x="5298" y="610831"/>
                  </a:cubicBezTo>
                  <a:lnTo>
                    <a:pt x="342944" y="19949"/>
                  </a:lnTo>
                  <a:cubicBezTo>
                    <a:pt x="349994" y="7613"/>
                    <a:pt x="363113" y="0"/>
                    <a:pt x="377321" y="0"/>
                  </a:cubicBezTo>
                  <a:cubicBezTo>
                    <a:pt x="391529" y="0"/>
                    <a:pt x="404648" y="7613"/>
                    <a:pt x="411698" y="19949"/>
                  </a:cubicBezTo>
                  <a:close/>
                </a:path>
              </a:pathLst>
            </a:custGeom>
            <a:solidFill>
              <a:srgbClr val="92E9F6">
                <a:alpha val="8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>
                <a:solidFill>
                  <a:srgbClr val="9DEBF7"/>
                </a:solidFill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79036" y="882162"/>
            <a:ext cx="7486261" cy="6878002"/>
          </a:xfrm>
          <a:custGeom>
            <a:avLst/>
            <a:gdLst/>
            <a:ahLst/>
            <a:cxnLst/>
            <a:rect l="l" t="t" r="r" b="b"/>
            <a:pathLst>
              <a:path w="7486261" h="6878002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9141" y="0"/>
              <a:ext cx="794517" cy="698500"/>
            </a:xfrm>
            <a:custGeom>
              <a:avLst/>
              <a:gdLst/>
              <a:ahLst/>
              <a:cxnLst/>
              <a:rect l="l" t="t" r="r" b="b"/>
              <a:pathLst>
                <a:path w="794517" h="698500">
                  <a:moveTo>
                    <a:pt x="786616" y="378542"/>
                  </a:moveTo>
                  <a:lnTo>
                    <a:pt x="617502" y="669208"/>
                  </a:lnTo>
                  <a:cubicBezTo>
                    <a:pt x="606950" y="687343"/>
                    <a:pt x="587551" y="698500"/>
                    <a:pt x="566569" y="698500"/>
                  </a:cubicBezTo>
                  <a:lnTo>
                    <a:pt x="227949" y="698500"/>
                  </a:lnTo>
                  <a:cubicBezTo>
                    <a:pt x="206967" y="698500"/>
                    <a:pt x="187568" y="687343"/>
                    <a:pt x="177016" y="669208"/>
                  </a:cubicBezTo>
                  <a:lnTo>
                    <a:pt x="7902" y="378542"/>
                  </a:lnTo>
                  <a:cubicBezTo>
                    <a:pt x="-2633" y="360435"/>
                    <a:pt x="-2633" y="338065"/>
                    <a:pt x="7902" y="319958"/>
                  </a:cubicBezTo>
                  <a:lnTo>
                    <a:pt x="177016" y="29293"/>
                  </a:lnTo>
                  <a:cubicBezTo>
                    <a:pt x="187568" y="11157"/>
                    <a:pt x="206967" y="0"/>
                    <a:pt x="227949" y="0"/>
                  </a:cubicBezTo>
                  <a:lnTo>
                    <a:pt x="566569" y="0"/>
                  </a:lnTo>
                  <a:cubicBezTo>
                    <a:pt x="587551" y="0"/>
                    <a:pt x="606950" y="11157"/>
                    <a:pt x="617502" y="29293"/>
                  </a:cubicBezTo>
                  <a:lnTo>
                    <a:pt x="786616" y="319958"/>
                  </a:lnTo>
                  <a:cubicBezTo>
                    <a:pt x="797151" y="338065"/>
                    <a:pt x="797151" y="360435"/>
                    <a:pt x="786616" y="3785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11065" y="232057"/>
            <a:ext cx="7276658" cy="1593287"/>
            <a:chOff x="0" y="0"/>
            <a:chExt cx="9702211" cy="2124382"/>
          </a:xfrm>
        </p:grpSpPr>
        <p:sp>
          <p:nvSpPr>
            <p:cNvPr id="26" name="Freeform 26"/>
            <p:cNvSpPr/>
            <p:nvPr/>
          </p:nvSpPr>
          <p:spPr>
            <a:xfrm>
              <a:off x="4890866" y="0"/>
              <a:ext cx="2124382" cy="2124382"/>
            </a:xfrm>
            <a:custGeom>
              <a:avLst/>
              <a:gdLst/>
              <a:ahLst/>
              <a:cxnLst/>
              <a:rect l="l" t="t" r="r" b="b"/>
              <a:pathLst>
                <a:path w="2124382" h="2124382">
                  <a:moveTo>
                    <a:pt x="0" y="0"/>
                  </a:moveTo>
                  <a:lnTo>
                    <a:pt x="2124382" y="0"/>
                  </a:lnTo>
                  <a:lnTo>
                    <a:pt x="2124382" y="2124382"/>
                  </a:lnTo>
                  <a:lnTo>
                    <a:pt x="0" y="2124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266663" cy="2124382"/>
            </a:xfrm>
            <a:custGeom>
              <a:avLst/>
              <a:gdLst/>
              <a:ahLst/>
              <a:cxnLst/>
              <a:rect l="l" t="t" r="r" b="b"/>
              <a:pathLst>
                <a:path w="1266663" h="2124382">
                  <a:moveTo>
                    <a:pt x="0" y="0"/>
                  </a:moveTo>
                  <a:lnTo>
                    <a:pt x="1266663" y="0"/>
                  </a:lnTo>
                  <a:lnTo>
                    <a:pt x="1266663" y="2124382"/>
                  </a:lnTo>
                  <a:lnTo>
                    <a:pt x="0" y="2124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2099809" y="0"/>
              <a:ext cx="2113760" cy="2124382"/>
            </a:xfrm>
            <a:custGeom>
              <a:avLst/>
              <a:gdLst/>
              <a:ahLst/>
              <a:cxnLst/>
              <a:rect l="l" t="t" r="r" b="b"/>
              <a:pathLst>
                <a:path w="2113760" h="2124382">
                  <a:moveTo>
                    <a:pt x="0" y="0"/>
                  </a:moveTo>
                  <a:lnTo>
                    <a:pt x="2113760" y="0"/>
                  </a:lnTo>
                  <a:lnTo>
                    <a:pt x="2113760" y="2124382"/>
                  </a:lnTo>
                  <a:lnTo>
                    <a:pt x="0" y="2124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8043671" y="0"/>
              <a:ext cx="1461963" cy="1461963"/>
            </a:xfrm>
            <a:custGeom>
              <a:avLst/>
              <a:gdLst/>
              <a:ahLst/>
              <a:cxnLst/>
              <a:rect l="l" t="t" r="r" b="b"/>
              <a:pathLst>
                <a:path w="1461963" h="1461963">
                  <a:moveTo>
                    <a:pt x="0" y="0"/>
                  </a:moveTo>
                  <a:lnTo>
                    <a:pt x="1461963" y="0"/>
                  </a:lnTo>
                  <a:lnTo>
                    <a:pt x="1461963" y="1461963"/>
                  </a:lnTo>
                  <a:lnTo>
                    <a:pt x="0" y="1461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7952100" y="1506416"/>
              <a:ext cx="1645105" cy="33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1"/>
                </a:lnSpc>
                <a:spcBef>
                  <a:spcPct val="0"/>
                </a:spcBef>
              </a:pPr>
              <a:r>
                <a:rPr lang="en-US" sz="1451" spc="105">
                  <a:solidFill>
                    <a:srgbClr val="006EB7"/>
                  </a:solidFill>
                  <a:latin typeface="Bernoru"/>
                  <a:ea typeface="Bernoru"/>
                  <a:cs typeface="Bernoru"/>
                  <a:sym typeface="Bernoru"/>
                </a:rPr>
                <a:t>IEEE, KSV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847094" y="1892227"/>
              <a:ext cx="1855117" cy="232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3"/>
                </a:lnSpc>
                <a:spcBef>
                  <a:spcPct val="0"/>
                </a:spcBef>
              </a:pPr>
              <a:r>
                <a:rPr lang="en-US" sz="1002" spc="73">
                  <a:solidFill>
                    <a:srgbClr val="006EB7"/>
                  </a:solidFill>
                  <a:latin typeface="Bernoru"/>
                  <a:ea typeface="Bernoru"/>
                  <a:cs typeface="Bernoru"/>
                  <a:sym typeface="Bernoru"/>
                </a:rPr>
                <a:t>STUDENT BRANCH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72810" y="3429316"/>
            <a:ext cx="8048729" cy="95218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286"/>
              </a:lnSpc>
            </a:pPr>
            <a:r>
              <a:rPr lang="en-US" sz="40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 STATEMENT: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2810" y="7761392"/>
            <a:ext cx="9953842" cy="239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en-US" sz="3385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Team ID: </a:t>
            </a:r>
            <a:r>
              <a:rPr lang="en-US" sz="3385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ID_38_GREENSYNC</a:t>
            </a:r>
          </a:p>
          <a:p>
            <a:pPr>
              <a:lnSpc>
                <a:spcPts val="4739"/>
              </a:lnSpc>
            </a:pPr>
            <a:r>
              <a:rPr lang="en-US" sz="3385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Team Name: </a:t>
            </a:r>
            <a:r>
              <a:rPr lang="en-US" sz="3300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GREENSYNC</a:t>
            </a:r>
          </a:p>
          <a:p>
            <a:pPr algn="l">
              <a:lnSpc>
                <a:spcPts val="4739"/>
              </a:lnSpc>
            </a:pPr>
            <a:r>
              <a:rPr lang="en-US" sz="3385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Institute Name: </a:t>
            </a:r>
            <a:r>
              <a:rPr lang="en-US" sz="3300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Vidush Somany Institute of Technology and Research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2810" y="2247900"/>
            <a:ext cx="9132327" cy="45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6"/>
              </a:lnSpc>
            </a:pPr>
            <a:r>
              <a:rPr lang="en-US" sz="3386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Track Number: </a:t>
            </a:r>
            <a:r>
              <a:rPr lang="en-US" sz="3386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2810" y="2781300"/>
            <a:ext cx="9820009" cy="901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6"/>
              </a:lnSpc>
            </a:pPr>
            <a:r>
              <a:rPr lang="en-US" sz="3386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Track Title: </a:t>
            </a:r>
            <a:r>
              <a:rPr lang="en-US" sz="3300" dirty="0">
                <a:solidFill>
                  <a:srgbClr val="148293"/>
                </a:solidFill>
                <a:latin typeface="TT Norms Bold" panose="020B0604020202020204" charset="0"/>
              </a:rPr>
              <a:t>Technology for Social Good &amp; Sustainable Progress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2810" y="6896100"/>
            <a:ext cx="9132327" cy="7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r>
              <a:rPr lang="en-US" sz="2986" b="1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Video Link: </a:t>
            </a:r>
            <a:r>
              <a:rPr lang="en-IN" dirty="0"/>
              <a:t>https://drive.google.com/file/d/1Ye6ZOEtAlA9Fjl3nDeZA9UMmdQpFrrhT/view?usp=drive_link</a:t>
            </a:r>
          </a:p>
        </p:txBody>
      </p:sp>
      <p:sp>
        <p:nvSpPr>
          <p:cNvPr id="37" name="Freeform 37"/>
          <p:cNvSpPr/>
          <p:nvPr/>
        </p:nvSpPr>
        <p:spPr>
          <a:xfrm>
            <a:off x="10801846" y="1330026"/>
            <a:ext cx="7626948" cy="7626948"/>
          </a:xfrm>
          <a:custGeom>
            <a:avLst/>
            <a:gdLst/>
            <a:ahLst/>
            <a:cxnLst/>
            <a:rect l="l" t="t" r="r" b="b"/>
            <a:pathLst>
              <a:path w="7626948" h="7626948">
                <a:moveTo>
                  <a:pt x="0" y="0"/>
                </a:moveTo>
                <a:lnTo>
                  <a:pt x="7626948" y="0"/>
                </a:lnTo>
                <a:lnTo>
                  <a:pt x="7626948" y="7626948"/>
                </a:lnTo>
                <a:lnTo>
                  <a:pt x="0" y="76269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4E7176-17C2-4BE9-CE52-FF42839BEF5D}"/>
              </a:ext>
            </a:extLst>
          </p:cNvPr>
          <p:cNvSpPr txBox="1"/>
          <p:nvPr/>
        </p:nvSpPr>
        <p:spPr>
          <a:xfrm>
            <a:off x="562449" y="4381500"/>
            <a:ext cx="8773176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50" dirty="0"/>
              <a:t>The rising elderly population faces challenges in health management, emotional well-being, and timely support, while current fragmented elder-care systems hinder usability. A unified, user-friendly platform is needed to ensure safety, independence, and continuous support.</a:t>
            </a:r>
            <a:endParaRPr lang="en-IN" sz="2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2170520"/>
            <a:ext cx="18288000" cy="6286500"/>
          </a:xfrm>
          <a:custGeom>
            <a:avLst/>
            <a:gdLst/>
            <a:ahLst/>
            <a:cxnLst/>
            <a:rect l="l" t="t" r="r" b="b"/>
            <a:pathLst>
              <a:path w="18288000" h="6286500">
                <a:moveTo>
                  <a:pt x="18288000" y="0"/>
                </a:moveTo>
                <a:lnTo>
                  <a:pt x="0" y="0"/>
                </a:lnTo>
                <a:lnTo>
                  <a:pt x="0" y="6286500"/>
                </a:lnTo>
                <a:lnTo>
                  <a:pt x="18288000" y="62865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7259300" y="92724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29"/>
                </a:lnTo>
                <a:lnTo>
                  <a:pt x="0" y="80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8373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3994" y="3754686"/>
            <a:ext cx="2774527" cy="2774527"/>
          </a:xfrm>
          <a:custGeom>
            <a:avLst/>
            <a:gdLst/>
            <a:ahLst/>
            <a:cxnLst/>
            <a:rect l="l" t="t" r="r" b="b"/>
            <a:pathLst>
              <a:path w="2774527" h="2774527">
                <a:moveTo>
                  <a:pt x="0" y="0"/>
                </a:moveTo>
                <a:lnTo>
                  <a:pt x="2774527" y="0"/>
                </a:lnTo>
                <a:lnTo>
                  <a:pt x="2774527" y="2774528"/>
                </a:lnTo>
                <a:lnTo>
                  <a:pt x="0" y="2774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33994" y="3280001"/>
            <a:ext cx="2774527" cy="27745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8751" tIns="48751" rIns="48751" bIns="4875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029150" y="3761542"/>
            <a:ext cx="2774527" cy="2774527"/>
          </a:xfrm>
          <a:custGeom>
            <a:avLst/>
            <a:gdLst/>
            <a:ahLst/>
            <a:cxnLst/>
            <a:rect l="l" t="t" r="r" b="b"/>
            <a:pathLst>
              <a:path w="2774527" h="2774527">
                <a:moveTo>
                  <a:pt x="0" y="0"/>
                </a:moveTo>
                <a:lnTo>
                  <a:pt x="2774527" y="0"/>
                </a:lnTo>
                <a:lnTo>
                  <a:pt x="2774527" y="2774527"/>
                </a:lnTo>
                <a:lnTo>
                  <a:pt x="0" y="27745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029150" y="3286857"/>
            <a:ext cx="2774527" cy="27745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E9F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8751" tIns="48751" rIns="48751" bIns="4875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761983" y="3761542"/>
            <a:ext cx="2774527" cy="2774527"/>
          </a:xfrm>
          <a:custGeom>
            <a:avLst/>
            <a:gdLst/>
            <a:ahLst/>
            <a:cxnLst/>
            <a:rect l="l" t="t" r="r" b="b"/>
            <a:pathLst>
              <a:path w="2774527" h="2774527">
                <a:moveTo>
                  <a:pt x="0" y="0"/>
                </a:moveTo>
                <a:lnTo>
                  <a:pt x="2774527" y="0"/>
                </a:lnTo>
                <a:lnTo>
                  <a:pt x="2774527" y="2774527"/>
                </a:lnTo>
                <a:lnTo>
                  <a:pt x="0" y="27745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761983" y="3286857"/>
            <a:ext cx="2774527" cy="277452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8751" tIns="48751" rIns="48751" bIns="4875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0494" y="6369961"/>
            <a:ext cx="3159906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Vaghela </a:t>
            </a:r>
            <a:r>
              <a:rPr lang="en-US" sz="2399" b="1" spc="47" dirty="0" err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Jaymeen</a:t>
            </a: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.N</a:t>
            </a:r>
          </a:p>
        </p:txBody>
      </p:sp>
      <p:sp>
        <p:nvSpPr>
          <p:cNvPr id="25" name="Freeform 25"/>
          <p:cNvSpPr/>
          <p:nvPr/>
        </p:nvSpPr>
        <p:spPr>
          <a:xfrm>
            <a:off x="11459734" y="3754686"/>
            <a:ext cx="2774527" cy="2774527"/>
          </a:xfrm>
          <a:custGeom>
            <a:avLst/>
            <a:gdLst/>
            <a:ahLst/>
            <a:cxnLst/>
            <a:rect l="l" t="t" r="r" b="b"/>
            <a:pathLst>
              <a:path w="2774527" h="2774527">
                <a:moveTo>
                  <a:pt x="0" y="0"/>
                </a:moveTo>
                <a:lnTo>
                  <a:pt x="2774527" y="0"/>
                </a:lnTo>
                <a:lnTo>
                  <a:pt x="2774527" y="2774528"/>
                </a:lnTo>
                <a:lnTo>
                  <a:pt x="0" y="2774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1459734" y="3280001"/>
            <a:ext cx="2774527" cy="277452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E9F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8751" tIns="48751" rIns="48751" bIns="4875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8186161" y="-37195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5179479" y="6376816"/>
            <a:ext cx="2775001" cy="43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Parita Vishal Shah</a:t>
            </a:r>
          </a:p>
        </p:txBody>
      </p:sp>
      <p:sp>
        <p:nvSpPr>
          <p:cNvPr id="31" name="Freeform 31"/>
          <p:cNvSpPr/>
          <p:nvPr/>
        </p:nvSpPr>
        <p:spPr>
          <a:xfrm>
            <a:off x="15168719" y="3761542"/>
            <a:ext cx="2774527" cy="2774527"/>
          </a:xfrm>
          <a:custGeom>
            <a:avLst/>
            <a:gdLst/>
            <a:ahLst/>
            <a:cxnLst/>
            <a:rect l="l" t="t" r="r" b="b"/>
            <a:pathLst>
              <a:path w="2774527" h="2774527">
                <a:moveTo>
                  <a:pt x="0" y="0"/>
                </a:moveTo>
                <a:lnTo>
                  <a:pt x="2774527" y="0"/>
                </a:lnTo>
                <a:lnTo>
                  <a:pt x="2774527" y="2774527"/>
                </a:lnTo>
                <a:lnTo>
                  <a:pt x="0" y="27745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5168719" y="3286857"/>
            <a:ext cx="2774527" cy="277452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8751" tIns="48751" rIns="48751" bIns="4875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111500" y="1281085"/>
            <a:ext cx="120650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TEAM DETAILS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3994" y="6813146"/>
            <a:ext cx="2774054" cy="27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b="1" i="1" spc="30">
                <a:solidFill>
                  <a:srgbClr val="1D7363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Team Leader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3520" y="6369961"/>
            <a:ext cx="2775001" cy="43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Patel Ved .A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33520" y="7239515"/>
            <a:ext cx="2775001" cy="102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24BEIT54026</a:t>
            </a:r>
          </a:p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Information Technology, VSITR, KSV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029624" y="6820002"/>
            <a:ext cx="2774054" cy="27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b="1" i="1" spc="30">
                <a:solidFill>
                  <a:srgbClr val="1D7363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Co-Team Leader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029150" y="6376816"/>
            <a:ext cx="2775001" cy="43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Vyas Jenil .N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029150" y="7246370"/>
            <a:ext cx="2775001" cy="137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24BECSE54050</a:t>
            </a:r>
          </a:p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Computer Science  and Engineering, </a:t>
            </a:r>
          </a:p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VSITR, KSV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27375" y="6376816"/>
            <a:ext cx="2775001" cy="43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399" b="1" spc="47" dirty="0" err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Vekariya</a:t>
            </a:r>
            <a:r>
              <a:rPr lang="en-US" sz="2399" b="1" spc="47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 Jeel .N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727849" y="6820002"/>
            <a:ext cx="2774054" cy="27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b="1" i="1" spc="30">
                <a:solidFill>
                  <a:srgbClr val="1D7363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Team Member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27375" y="7246370"/>
            <a:ext cx="2775001" cy="102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24BECE54041</a:t>
            </a:r>
          </a:p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Computer Engineering, VSITR, KSV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470967" y="6813146"/>
            <a:ext cx="2774054" cy="27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b="1" i="1" spc="30">
                <a:solidFill>
                  <a:srgbClr val="1D7363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Team Member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470494" y="7239515"/>
            <a:ext cx="2775001" cy="102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24BECE54039</a:t>
            </a:r>
          </a:p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Computer Engineering, VSITR, KSV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179952" y="6820002"/>
            <a:ext cx="2774054" cy="27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535" b="1" i="1" spc="30" dirty="0">
                <a:solidFill>
                  <a:srgbClr val="1D7363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Guide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79479" y="7246370"/>
            <a:ext cx="2775001" cy="6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919" spc="9" dirty="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Computer Engineering, VSITR, KSV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2</a:t>
            </a:r>
          </a:p>
        </p:txBody>
      </p:sp>
      <p:sp>
        <p:nvSpPr>
          <p:cNvPr id="58" name="Freeform 58"/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645A141-3F8A-6B17-6667-835939628AD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 b="12483"/>
          <a:stretch>
            <a:fillRect/>
          </a:stretch>
        </p:blipFill>
        <p:spPr>
          <a:xfrm>
            <a:off x="7878906" y="3435337"/>
            <a:ext cx="2505600" cy="2505600"/>
          </a:xfrm>
          <a:prstGeom prst="flowChartConnector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30AF7AA-9AE7-5DC4-E4CB-3CFB547AF2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194" y="3433389"/>
            <a:ext cx="2505600" cy="2505600"/>
          </a:xfrm>
          <a:prstGeom prst="flowChartConnector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7141A71-1DD1-2534-6327-9158B71F793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989" y="3440244"/>
            <a:ext cx="2519986" cy="2505600"/>
          </a:xfrm>
          <a:prstGeom prst="flowChartConnector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BB5F681-BA34-B475-B352-1695442E98A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7" b="12477"/>
          <a:stretch>
            <a:fillRect/>
          </a:stretch>
        </p:blipFill>
        <p:spPr>
          <a:xfrm>
            <a:off x="474397" y="3435337"/>
            <a:ext cx="2505600" cy="2505600"/>
          </a:xfrm>
          <a:prstGeom prst="flowChartConnector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D821AB99-E8B9-F68E-710C-0F559E523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BD7D106-F4E4-57C2-3593-174FABDA93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1" r="32861" b="50023"/>
          <a:stretch>
            <a:fillRect/>
          </a:stretch>
        </p:blipFill>
        <p:spPr>
          <a:xfrm>
            <a:off x="4141936" y="3440244"/>
            <a:ext cx="2514708" cy="2505600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DF067789-970D-80CE-336D-36093E6C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857500"/>
            <a:ext cx="18093851" cy="55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3" name="Freeform 3"/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>
                <a:solidFill>
                  <a:srgbClr val="148293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4600" y="262722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IDEA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534" y="1312285"/>
            <a:ext cx="18001466" cy="1011815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ts val="857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Proposed Solution: </a:t>
            </a:r>
            <a:r>
              <a:rPr lang="en-US" sz="4000" b="1" dirty="0" err="1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Vrudhseva</a:t>
            </a:r>
            <a:r>
              <a:rPr lang="en-US" sz="4000" b="1" dirty="0">
                <a:solidFill>
                  <a:srgbClr val="148293"/>
                </a:solidFill>
                <a:latin typeface="TT Norms Bold"/>
                <a:ea typeface="TT Norms Bold"/>
                <a:cs typeface="TT Norms Bold"/>
                <a:sym typeface="TT Norms Bold"/>
              </a:rPr>
              <a:t> Work-Flow</a:t>
            </a:r>
            <a:endParaRPr lang="en-US" sz="5719" b="1" dirty="0">
              <a:solidFill>
                <a:srgbClr val="148293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3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5189A-F72D-3F5F-6A77-AF5ADCA309C5}"/>
              </a:ext>
            </a:extLst>
          </p:cNvPr>
          <p:cNvSpPr txBox="1"/>
          <p:nvPr/>
        </p:nvSpPr>
        <p:spPr>
          <a:xfrm>
            <a:off x="253569" y="2400300"/>
            <a:ext cx="1754865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>
                <a:latin typeface="TT Norms" panose="020B0604020202020204" charset="0"/>
              </a:rPr>
              <a:t>Vrudhseva</a:t>
            </a:r>
            <a:r>
              <a:rPr lang="en-US" sz="2800" dirty="0">
                <a:latin typeface="TT Norms" panose="020B0604020202020204" charset="0"/>
              </a:rPr>
              <a:t> is a wearable IoT-based system designed to monitor elderly health and activity while providing instant alerts during emergencies.</a:t>
            </a:r>
            <a:endParaRPr lang="en-IN" sz="2800" dirty="0">
              <a:latin typeface="TT Norms" panose="020B060402020202020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4E9301-1164-24C6-E3F6-E502B1AC8819}"/>
              </a:ext>
            </a:extLst>
          </p:cNvPr>
          <p:cNvGrpSpPr/>
          <p:nvPr/>
        </p:nvGrpSpPr>
        <p:grpSpPr>
          <a:xfrm>
            <a:off x="501018" y="7973719"/>
            <a:ext cx="16948782" cy="2142531"/>
            <a:chOff x="185980" y="807689"/>
            <a:chExt cx="4386020" cy="4115512"/>
          </a:xfrm>
        </p:grpSpPr>
        <p:sp>
          <p:nvSpPr>
            <p:cNvPr id="18" name="Google Shape;263;p13">
              <a:extLst>
                <a:ext uri="{FF2B5EF4-FFF2-40B4-BE49-F238E27FC236}">
                  <a16:creationId xmlns:a16="http://schemas.microsoft.com/office/drawing/2014/main" id="{6C6A02F3-9401-2069-2481-1E8E549C5AF9}"/>
                </a:ext>
              </a:extLst>
            </p:cNvPr>
            <p:cNvSpPr/>
            <p:nvPr/>
          </p:nvSpPr>
          <p:spPr>
            <a:xfrm>
              <a:off x="185980" y="1222596"/>
              <a:ext cx="4386020" cy="3700605"/>
            </a:xfrm>
            <a:prstGeom prst="roundRect">
              <a:avLst>
                <a:gd name="adj" fmla="val 11302"/>
              </a:avLst>
            </a:prstGeom>
            <a:noFill/>
            <a:ln w="19050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28" tIns="243828" rIns="243828" bIns="243828" numCol="2" anchor="t" anchorCtr="0">
              <a:noAutofit/>
            </a:bodyPr>
            <a:lstStyle/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TT Norms" panose="020B0604020202020204" charset="0"/>
                </a:rPr>
                <a:t>Automatic Emergency Detection </a:t>
              </a:r>
              <a:r>
                <a:rPr lang="en-US" sz="2400" dirty="0">
                  <a:latin typeface="TT Norms" panose="020B0604020202020204" charset="0"/>
                </a:rPr>
                <a:t>(Hands-Free SOS)</a:t>
              </a:r>
              <a:r>
                <a:rPr lang="en-US" sz="2400" b="1" dirty="0">
                  <a:latin typeface="TT Norms" panose="020B0604020202020204" charset="0"/>
                </a:rPr>
                <a:t>.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IN" sz="2400" b="1" dirty="0">
                  <a:latin typeface="TT Norms" panose="020B0604020202020204" charset="0"/>
                </a:rPr>
                <a:t>Priority-Based Alert Mechanism </a:t>
              </a:r>
              <a:r>
                <a:rPr lang="en-IN" sz="2400" dirty="0">
                  <a:latin typeface="TT Norms" panose="020B0604020202020204" charset="0"/>
                </a:rPr>
                <a:t>(SOS)</a:t>
              </a:r>
              <a:r>
                <a:rPr lang="en-IN" sz="2400" b="1" dirty="0">
                  <a:latin typeface="TT Norms" panose="020B0604020202020204" charset="0"/>
                </a:rPr>
                <a:t>.</a:t>
              </a:r>
              <a:endParaRPr lang="it-IT" sz="2400" b="1" dirty="0">
                <a:latin typeface="TT Norms" panose="020B0604020202020204" charset="0"/>
              </a:endParaRP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TT Norms" panose="020B0604020202020204" charset="0"/>
                </a:rPr>
                <a:t>Real-Time Location Sharing During Emergencies.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TT Norms" panose="020B0604020202020204" charset="0"/>
                </a:rPr>
                <a:t>Virtual Assistant </a:t>
              </a:r>
              <a:r>
                <a:rPr lang="en-US" sz="2400" dirty="0">
                  <a:latin typeface="TT Norms" panose="020B0604020202020204" charset="0"/>
                </a:rPr>
                <a:t>(as a companion for Elders).</a:t>
              </a:r>
              <a:endParaRPr lang="it-IT" sz="2400" dirty="0">
                <a:latin typeface="TT Norms" panose="020B0604020202020204" charset="0"/>
              </a:endParaRP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IN" sz="2400" b="1" dirty="0">
                  <a:latin typeface="TT Norms" panose="020B0604020202020204" charset="0"/>
                </a:rPr>
                <a:t>Elder Emotion Reassurance Notifications.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TT Norms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Family centric by design. </a:t>
              </a:r>
              <a:endParaRPr lang="en-IN" sz="2400" b="1" dirty="0">
                <a:latin typeface="TT Norms" panose="020B0604020202020204" charset="0"/>
              </a:endParaRP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IN" sz="2400" b="1" dirty="0">
                  <a:latin typeface="TT Norms" panose="020B0604020202020204" charset="0"/>
                </a:rPr>
                <a:t>Elderly-Friendly Wearable Design </a:t>
              </a:r>
              <a:r>
                <a:rPr lang="en-IN" sz="2400" dirty="0">
                  <a:latin typeface="TT Norms" panose="020B0604020202020204" charset="0"/>
                </a:rPr>
                <a:t>(</a:t>
              </a:r>
              <a:r>
                <a:rPr lang="en-US" sz="2400" dirty="0">
                  <a:latin typeface="TT Norms" panose="020B0604020202020204" charset="0"/>
                </a:rPr>
                <a:t>Lightweight &amp; soft-strap for sensitive skin).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6A33F9-0329-4AB6-C0D7-C127F3188B2E}"/>
                </a:ext>
              </a:extLst>
            </p:cNvPr>
            <p:cNvSpPr txBox="1"/>
            <p:nvPr/>
          </p:nvSpPr>
          <p:spPr>
            <a:xfrm>
              <a:off x="292955" y="807689"/>
              <a:ext cx="856714" cy="829814"/>
            </a:xfrm>
            <a:prstGeom prst="roundRect">
              <a:avLst>
                <a:gd name="adj" fmla="val 37355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buClrTx/>
              </a:pPr>
              <a:r>
                <a:rPr lang="en-IN" sz="2400" dirty="0"/>
                <a:t>✨</a:t>
              </a:r>
              <a:r>
                <a:rPr lang="en-IN" sz="2400" b="1" u="sng" dirty="0">
                  <a:solidFill>
                    <a:srgbClr val="148293"/>
                  </a:solidFill>
                  <a:latin typeface="TT Norms" panose="020B0604020202020204" charset="0"/>
                </a:rPr>
                <a:t> Unique Features</a:t>
              </a:r>
              <a:endParaRPr lang="en-US" sz="2000" b="1" u="sng" dirty="0">
                <a:solidFill>
                  <a:srgbClr val="148293"/>
                </a:solidFill>
                <a:latin typeface="TT Norms" panose="020B060402020202020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CB26C-5399-1ADD-48E5-64477DF1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0" name="Picture 38" descr="Connect IoT devices to evalink">
            <a:extLst>
              <a:ext uri="{FF2B5EF4-FFF2-40B4-BE49-F238E27FC236}">
                <a16:creationId xmlns:a16="http://schemas.microsoft.com/office/drawing/2014/main" id="{9F9B9651-E0A7-35B4-871F-90AB4786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78" y="9185069"/>
            <a:ext cx="1307361" cy="5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603F37E8-3F89-1A4E-84BE-06BCA000F556}"/>
              </a:ext>
            </a:extLst>
          </p:cNvPr>
          <p:cNvSpPr/>
          <p:nvPr/>
        </p:nvSpPr>
        <p:spPr>
          <a:xfrm>
            <a:off x="2811777" y="9058788"/>
            <a:ext cx="2227859" cy="689982"/>
          </a:xfrm>
          <a:prstGeom prst="cube">
            <a:avLst/>
          </a:prstGeom>
          <a:solidFill>
            <a:schemeClr val="bg1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48293"/>
                </a:solidFill>
              </a:rPr>
              <a:t>IOT Integration Layer</a:t>
            </a:r>
            <a:endParaRPr lang="en-IN" sz="1600" b="1" dirty="0">
              <a:solidFill>
                <a:srgbClr val="148293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52BC4BF6-AB1B-FD7E-D791-089974C189DA}"/>
              </a:ext>
            </a:extLst>
          </p:cNvPr>
          <p:cNvSpPr/>
          <p:nvPr/>
        </p:nvSpPr>
        <p:spPr>
          <a:xfrm>
            <a:off x="2811778" y="8476287"/>
            <a:ext cx="2227859" cy="689982"/>
          </a:xfrm>
          <a:prstGeom prst="cube">
            <a:avLst/>
          </a:prstGeom>
          <a:solidFill>
            <a:schemeClr val="bg1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48293"/>
                </a:solidFill>
              </a:rPr>
              <a:t>Data &amp; Storage Layer</a:t>
            </a:r>
            <a:endParaRPr lang="en-IN" sz="1600" b="1" dirty="0">
              <a:solidFill>
                <a:srgbClr val="148293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869DDAF-CD40-8F76-9AA5-DF2EEFBB4F7F}"/>
              </a:ext>
            </a:extLst>
          </p:cNvPr>
          <p:cNvSpPr/>
          <p:nvPr/>
        </p:nvSpPr>
        <p:spPr>
          <a:xfrm>
            <a:off x="2811779" y="7895310"/>
            <a:ext cx="2227859" cy="689982"/>
          </a:xfrm>
          <a:prstGeom prst="cube">
            <a:avLst/>
          </a:prstGeom>
          <a:solidFill>
            <a:schemeClr val="bg1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48293"/>
                </a:solidFill>
              </a:rPr>
              <a:t>Business Logic Layer</a:t>
            </a:r>
            <a:endParaRPr lang="en-IN" sz="1600" b="1" dirty="0">
              <a:solidFill>
                <a:srgbClr val="148293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41D4D764-48B2-23D9-CE43-FD4FAE22AD23}"/>
              </a:ext>
            </a:extLst>
          </p:cNvPr>
          <p:cNvSpPr/>
          <p:nvPr/>
        </p:nvSpPr>
        <p:spPr>
          <a:xfrm>
            <a:off x="2811779" y="7312809"/>
            <a:ext cx="2227859" cy="689982"/>
          </a:xfrm>
          <a:prstGeom prst="cube">
            <a:avLst/>
          </a:prstGeom>
          <a:solidFill>
            <a:schemeClr val="bg1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48293"/>
                </a:solidFill>
              </a:rPr>
              <a:t>A</a:t>
            </a:r>
            <a:r>
              <a:rPr lang="en-IN" sz="1600" b="1" dirty="0">
                <a:solidFill>
                  <a:srgbClr val="148293"/>
                </a:solidFill>
              </a:rPr>
              <a:t>PI Gateway Layer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18D3C-74DF-9C85-1AD1-4EAB66E5FD42}"/>
              </a:ext>
            </a:extLst>
          </p:cNvPr>
          <p:cNvGrpSpPr/>
          <p:nvPr/>
        </p:nvGrpSpPr>
        <p:grpSpPr>
          <a:xfrm>
            <a:off x="254321" y="1621551"/>
            <a:ext cx="7239000" cy="4322412"/>
            <a:chOff x="-457200" y="1654539"/>
            <a:chExt cx="8686800" cy="4898986"/>
          </a:xfrm>
        </p:grpSpPr>
        <p:pic>
          <p:nvPicPr>
            <p:cNvPr id="17" name="Picture 16" descr="A circuit board with many wires&#10;&#10;AI-generated content may be incorrect.">
              <a:extLst>
                <a:ext uri="{FF2B5EF4-FFF2-40B4-BE49-F238E27FC236}">
                  <a16:creationId xmlns:a16="http://schemas.microsoft.com/office/drawing/2014/main" id="{7AC158CA-C8EA-B244-0115-AE16B30D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" y="1654539"/>
              <a:ext cx="8686800" cy="48989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8EC51A-6B16-5AD8-A3EB-A260C157D352}"/>
                </a:ext>
              </a:extLst>
            </p:cNvPr>
            <p:cNvSpPr/>
            <p:nvPr/>
          </p:nvSpPr>
          <p:spPr>
            <a:xfrm>
              <a:off x="3399324" y="2324100"/>
              <a:ext cx="1143000" cy="19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/>
                  </a:solidFill>
                </a:rPr>
                <a:t>ESP32/ESP32-C3</a:t>
              </a:r>
              <a:endParaRPr lang="en-IN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0F1ED4-269C-C43F-B3F2-B8AB5B5D3970}"/>
                </a:ext>
              </a:extLst>
            </p:cNvPr>
            <p:cNvSpPr/>
            <p:nvPr/>
          </p:nvSpPr>
          <p:spPr>
            <a:xfrm>
              <a:off x="3352800" y="5042364"/>
              <a:ext cx="1143000" cy="19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C3741E-11E8-E3BE-AFA9-F8AD8A13086D}"/>
                </a:ext>
              </a:extLst>
            </p:cNvPr>
            <p:cNvSpPr/>
            <p:nvPr/>
          </p:nvSpPr>
          <p:spPr>
            <a:xfrm>
              <a:off x="6558704" y="3665004"/>
              <a:ext cx="1213695" cy="19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390E0C-52C4-FA1D-C0FE-5863A28AF589}"/>
                </a:ext>
              </a:extLst>
            </p:cNvPr>
            <p:cNvSpPr/>
            <p:nvPr/>
          </p:nvSpPr>
          <p:spPr>
            <a:xfrm>
              <a:off x="5638800" y="3546276"/>
              <a:ext cx="381000" cy="190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F0347061-A5D6-C514-86B0-6B88C736837D}"/>
              </a:ext>
            </a:extLst>
          </p:cNvPr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D45F66D-C58F-A96E-7464-BBFF8A07D1EB}"/>
                </a:ext>
              </a:extLst>
            </p:cNvPr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971D662-E978-8923-2098-C753499C1608}"/>
                </a:ext>
              </a:extLst>
            </p:cNvPr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A14DB0A-88A8-82DE-B9B9-A0A63A905416}"/>
              </a:ext>
            </a:extLst>
          </p:cNvPr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DA3DE67-E890-D1D6-61E2-F790424FBCC1}"/>
              </a:ext>
            </a:extLst>
          </p:cNvPr>
          <p:cNvSpPr txBox="1"/>
          <p:nvPr/>
        </p:nvSpPr>
        <p:spPr>
          <a:xfrm>
            <a:off x="1244600" y="262722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TECHNICAL APPROACH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1A5A1D9-1558-16D8-9480-632AA14717D8}"/>
              </a:ext>
            </a:extLst>
          </p:cNvPr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4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F05A7C9-DF95-CB91-8D4E-FBD9C0B984F6}"/>
              </a:ext>
            </a:extLst>
          </p:cNvPr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C8B575E-BD38-46D8-FD2B-FC1123BC7444}"/>
              </a:ext>
            </a:extLst>
          </p:cNvPr>
          <p:cNvSpPr txBox="1"/>
          <p:nvPr/>
        </p:nvSpPr>
        <p:spPr>
          <a:xfrm>
            <a:off x="254321" y="1341983"/>
            <a:ext cx="16611600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7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Technologies: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4779192-EEB3-E2D8-6F51-4BFEB3B909A1}"/>
              </a:ext>
            </a:extLst>
          </p:cNvPr>
          <p:cNvGraphicFramePr>
            <a:graphicFrameLocks noGrp="1"/>
          </p:cNvGraphicFramePr>
          <p:nvPr/>
        </p:nvGraphicFramePr>
        <p:xfrm>
          <a:off x="7848600" y="2016713"/>
          <a:ext cx="10185080" cy="8143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7016">
                  <a:extLst>
                    <a:ext uri="{9D8B030D-6E8A-4147-A177-3AD203B41FA5}">
                      <a16:colId xmlns:a16="http://schemas.microsoft.com/office/drawing/2014/main" val="4023279694"/>
                    </a:ext>
                  </a:extLst>
                </a:gridCol>
                <a:gridCol w="1746013">
                  <a:extLst>
                    <a:ext uri="{9D8B030D-6E8A-4147-A177-3AD203B41FA5}">
                      <a16:colId xmlns:a16="http://schemas.microsoft.com/office/drawing/2014/main" val="3564264329"/>
                    </a:ext>
                  </a:extLst>
                </a:gridCol>
                <a:gridCol w="2037016">
                  <a:extLst>
                    <a:ext uri="{9D8B030D-6E8A-4147-A177-3AD203B41FA5}">
                      <a16:colId xmlns:a16="http://schemas.microsoft.com/office/drawing/2014/main" val="3734191465"/>
                    </a:ext>
                  </a:extLst>
                </a:gridCol>
                <a:gridCol w="2037016">
                  <a:extLst>
                    <a:ext uri="{9D8B030D-6E8A-4147-A177-3AD203B41FA5}">
                      <a16:colId xmlns:a16="http://schemas.microsoft.com/office/drawing/2014/main" val="2209737159"/>
                    </a:ext>
                  </a:extLst>
                </a:gridCol>
                <a:gridCol w="2328019">
                  <a:extLst>
                    <a:ext uri="{9D8B030D-6E8A-4147-A177-3AD203B41FA5}">
                      <a16:colId xmlns:a16="http://schemas.microsoft.com/office/drawing/2014/main" val="2687221498"/>
                    </a:ext>
                  </a:extLst>
                </a:gridCol>
              </a:tblGrid>
              <a:tr h="7178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Component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8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Model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8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Function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8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Parameters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8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Reason for Selection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8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9172"/>
                  </a:ext>
                </a:extLst>
              </a:tr>
              <a:tr h="14179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Microcontroller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ESP32/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ESP32-C3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Central controller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Wi-Fi + BLE, low power modes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Handles sensor fusion, alerts &amp; cloud communication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781518"/>
                  </a:ext>
                </a:extLst>
              </a:tr>
              <a:tr h="1020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Heart Rate &amp; SpO₂ Sensor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MAX30102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Measures heart rate &amp; blood oxygen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HR (30–240 BPM), SpO₂ (70–100%)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Non-invasive, Industry-accepted PPG sensor 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2670"/>
                  </a:ext>
                </a:extLst>
              </a:tr>
              <a:tr h="1020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Motion Sensor (IMU)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MPU6050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Fall detection &amp; activity tracking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3-axis accelerometer + gyroscope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Reliable fall detection &amp; motion analysis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36066"/>
                  </a:ext>
                </a:extLst>
              </a:tr>
              <a:tr h="1020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GPS Module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L76K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Location tracking during emergencies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2.5–5 m accuracy, ultra-low power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Wearable-optimized GPS for SOS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33729"/>
                  </a:ext>
                </a:extLst>
              </a:tr>
              <a:tr h="1020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Battery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Li-Po (500–1000 mAh)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Power supply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Rechargeable, compact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Long battery life for continuous monitoring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8641"/>
                  </a:ext>
                </a:extLst>
              </a:tr>
              <a:tr h="937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Buzzer / Vibration Motor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Mini Buzzer / Motor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Audio / haptic alerts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Low power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Provides immediate user feedback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21725"/>
                  </a:ext>
                </a:extLst>
              </a:tr>
              <a:tr h="937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</a:rPr>
                        <a:t>Enclosure Material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Medical-grade Silicone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Wearable casing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Hypoallergenic, soft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Safe &amp; comfortable for elderly skin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181832"/>
                  </a:ext>
                </a:extLst>
              </a:tr>
            </a:tbl>
          </a:graphicData>
        </a:graphic>
      </p:graphicFrame>
      <p:sp>
        <p:nvSpPr>
          <p:cNvPr id="16" name="TextBox 2">
            <a:extLst>
              <a:ext uri="{FF2B5EF4-FFF2-40B4-BE49-F238E27FC236}">
                <a16:creationId xmlns:a16="http://schemas.microsoft.com/office/drawing/2014/main" id="{BE011A8A-74BC-8498-6E34-26CF9B493528}"/>
              </a:ext>
            </a:extLst>
          </p:cNvPr>
          <p:cNvSpPr txBox="1"/>
          <p:nvPr/>
        </p:nvSpPr>
        <p:spPr>
          <a:xfrm>
            <a:off x="254321" y="5613933"/>
            <a:ext cx="1955479" cy="93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78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Tech Stack:</a:t>
            </a:r>
            <a:endParaRPr lang="en-US" sz="3600" b="1" dirty="0">
              <a:solidFill>
                <a:srgbClr val="23403D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37D5DEC-4D08-7523-A0C0-75F63027D19B}"/>
              </a:ext>
            </a:extLst>
          </p:cNvPr>
          <p:cNvSpPr/>
          <p:nvPr/>
        </p:nvSpPr>
        <p:spPr>
          <a:xfrm>
            <a:off x="2819400" y="6708914"/>
            <a:ext cx="2227859" cy="689982"/>
          </a:xfrm>
          <a:prstGeom prst="cube">
            <a:avLst/>
          </a:prstGeom>
          <a:solidFill>
            <a:schemeClr val="bg1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48293"/>
                </a:solidFill>
              </a:rPr>
              <a:t>Presentation Layer</a:t>
            </a:r>
            <a:endParaRPr lang="en-IN" sz="1600" b="1" dirty="0">
              <a:solidFill>
                <a:srgbClr val="148293"/>
              </a:solidFill>
            </a:endParaRPr>
          </a:p>
        </p:txBody>
      </p:sp>
      <p:sp>
        <p:nvSpPr>
          <p:cNvPr id="25" name="Callout: Right Arrow 24">
            <a:extLst>
              <a:ext uri="{FF2B5EF4-FFF2-40B4-BE49-F238E27FC236}">
                <a16:creationId xmlns:a16="http://schemas.microsoft.com/office/drawing/2014/main" id="{3AA0871E-4FCF-06E7-70B3-116D32E09FFA}"/>
              </a:ext>
            </a:extLst>
          </p:cNvPr>
          <p:cNvSpPr/>
          <p:nvPr/>
        </p:nvSpPr>
        <p:spPr>
          <a:xfrm>
            <a:off x="286738" y="6856176"/>
            <a:ext cx="2380261" cy="431901"/>
          </a:xfrm>
          <a:prstGeom prst="righ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Mobile </a:t>
            </a:r>
            <a:r>
              <a:rPr lang="en-US" sz="1100" dirty="0">
                <a:solidFill>
                  <a:schemeClr val="tx1"/>
                </a:solidFill>
              </a:rPr>
              <a:t>Interface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6" name="Callout: Right Arrow 25">
            <a:extLst>
              <a:ext uri="{FF2B5EF4-FFF2-40B4-BE49-F238E27FC236}">
                <a16:creationId xmlns:a16="http://schemas.microsoft.com/office/drawing/2014/main" id="{18913A80-E226-B0CA-7CBF-66A577FD802B}"/>
              </a:ext>
            </a:extLst>
          </p:cNvPr>
          <p:cNvSpPr/>
          <p:nvPr/>
        </p:nvSpPr>
        <p:spPr>
          <a:xfrm>
            <a:off x="286737" y="7454457"/>
            <a:ext cx="2380261" cy="431901"/>
          </a:xfrm>
          <a:prstGeom prst="righ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Secure Gateway &amp; auth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7" name="Callout: Right Arrow 26">
            <a:extLst>
              <a:ext uri="{FF2B5EF4-FFF2-40B4-BE49-F238E27FC236}">
                <a16:creationId xmlns:a16="http://schemas.microsoft.com/office/drawing/2014/main" id="{CB361CF9-94B1-E8C2-2822-679A4F72B970}"/>
              </a:ext>
            </a:extLst>
          </p:cNvPr>
          <p:cNvSpPr/>
          <p:nvPr/>
        </p:nvSpPr>
        <p:spPr>
          <a:xfrm>
            <a:off x="286737" y="8049691"/>
            <a:ext cx="2380261" cy="431901"/>
          </a:xfrm>
          <a:prstGeom prst="righ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Health Monitoring Logic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8" name="Callout: Right Arrow 27">
            <a:extLst>
              <a:ext uri="{FF2B5EF4-FFF2-40B4-BE49-F238E27FC236}">
                <a16:creationId xmlns:a16="http://schemas.microsoft.com/office/drawing/2014/main" id="{74D19237-8806-82EA-6D76-6B9EC2B939A8}"/>
              </a:ext>
            </a:extLst>
          </p:cNvPr>
          <p:cNvSpPr/>
          <p:nvPr/>
        </p:nvSpPr>
        <p:spPr>
          <a:xfrm>
            <a:off x="286737" y="8644925"/>
            <a:ext cx="2380261" cy="431901"/>
          </a:xfrm>
          <a:prstGeom prst="righ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Sensor data &amp; caching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24B5B815-D71A-F5C6-BA1E-775E15744977}"/>
              </a:ext>
            </a:extLst>
          </p:cNvPr>
          <p:cNvSpPr/>
          <p:nvPr/>
        </p:nvSpPr>
        <p:spPr>
          <a:xfrm>
            <a:off x="286736" y="9240159"/>
            <a:ext cx="2380261" cy="431901"/>
          </a:xfrm>
          <a:prstGeom prst="rightArrowCallou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Wearable &amp; Notification</a:t>
            </a:r>
            <a:endParaRPr lang="en-IN" sz="1050" dirty="0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000402-FF51-EC92-296C-5F09A3DEBD5A}"/>
              </a:ext>
            </a:extLst>
          </p:cNvPr>
          <p:cNvSpPr/>
          <p:nvPr/>
        </p:nvSpPr>
        <p:spPr>
          <a:xfrm>
            <a:off x="5181921" y="6896100"/>
            <a:ext cx="533079" cy="2286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A0DCF8C-713A-383D-6BD8-8DCCFCE388B3}"/>
              </a:ext>
            </a:extLst>
          </p:cNvPr>
          <p:cNvSpPr/>
          <p:nvPr/>
        </p:nvSpPr>
        <p:spPr>
          <a:xfrm>
            <a:off x="5181921" y="7509765"/>
            <a:ext cx="533079" cy="2286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9F8A96F-B04F-0DDA-4E7C-7514B4D9DCFB}"/>
              </a:ext>
            </a:extLst>
          </p:cNvPr>
          <p:cNvSpPr/>
          <p:nvPr/>
        </p:nvSpPr>
        <p:spPr>
          <a:xfrm>
            <a:off x="5181921" y="8126001"/>
            <a:ext cx="533079" cy="2286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6F7C2B0-FE3B-55B4-0BF7-CE0BADF4283F}"/>
              </a:ext>
            </a:extLst>
          </p:cNvPr>
          <p:cNvSpPr/>
          <p:nvPr/>
        </p:nvSpPr>
        <p:spPr>
          <a:xfrm>
            <a:off x="5181921" y="8737095"/>
            <a:ext cx="533079" cy="2286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B456383-8093-AC9B-6AD0-4198E90ADBD2}"/>
              </a:ext>
            </a:extLst>
          </p:cNvPr>
          <p:cNvSpPr/>
          <p:nvPr/>
        </p:nvSpPr>
        <p:spPr>
          <a:xfrm>
            <a:off x="5181921" y="9350760"/>
            <a:ext cx="533079" cy="22860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Flutter framework logo emblem – Royalty-Free Vector | VectorStock">
            <a:extLst>
              <a:ext uri="{FF2B5EF4-FFF2-40B4-BE49-F238E27FC236}">
                <a16:creationId xmlns:a16="http://schemas.microsoft.com/office/drawing/2014/main" id="{9762FB7C-5896-E9EA-151E-BE69A2CE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>
            <a:fillRect/>
          </a:stretch>
        </p:blipFill>
        <p:spPr bwMode="auto">
          <a:xfrm>
            <a:off x="5789164" y="6563791"/>
            <a:ext cx="731154" cy="7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wnload Dart Logo in SVG Vector or PNG File Format - Logo.wine">
            <a:extLst>
              <a:ext uri="{FF2B5EF4-FFF2-40B4-BE49-F238E27FC236}">
                <a16:creationId xmlns:a16="http://schemas.microsoft.com/office/drawing/2014/main" id="{D4F2BE9D-DFFA-0838-3DB1-ABDBBAA3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9" y="6672304"/>
            <a:ext cx="877479" cy="5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nderstanding Processes and Threads in Node.js: A Deep Dive Into  Concurrency and Parallelism | by Aditya Yadav | Medium">
            <a:extLst>
              <a:ext uri="{FF2B5EF4-FFF2-40B4-BE49-F238E27FC236}">
                <a16:creationId xmlns:a16="http://schemas.microsoft.com/office/drawing/2014/main" id="{878587EA-25DA-2E0D-F742-DA196D3C1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19" y="7310324"/>
            <a:ext cx="779381" cy="5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0F671EF-4DD1-873F-7CA3-EB09287F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7370947"/>
            <a:ext cx="551464" cy="5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8965469-AD47-0BD5-A742-95C04E22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57" y="7985631"/>
            <a:ext cx="1534137" cy="5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Timescale | New York NY">
            <a:extLst>
              <a:ext uri="{FF2B5EF4-FFF2-40B4-BE49-F238E27FC236}">
                <a16:creationId xmlns:a16="http://schemas.microsoft.com/office/drawing/2014/main" id="{FAD805A0-D383-F356-EFDD-DA22D13A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72" y="8644925"/>
            <a:ext cx="413863" cy="41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Redis logo – History, Meaning &amp; Free Vector Download | logotyp.us">
            <a:extLst>
              <a:ext uri="{FF2B5EF4-FFF2-40B4-BE49-F238E27FC236}">
                <a16:creationId xmlns:a16="http://schemas.microsoft.com/office/drawing/2014/main" id="{F236AF30-E40F-F7AF-7F98-C26213F3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05" y="8581360"/>
            <a:ext cx="921747" cy="6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Mongodb original wordmark logo - Free Icon PNG, SVG">
            <a:extLst>
              <a:ext uri="{FF2B5EF4-FFF2-40B4-BE49-F238E27FC236}">
                <a16:creationId xmlns:a16="http://schemas.microsoft.com/office/drawing/2014/main" id="{BBA69889-2FF5-3628-F9BC-2160BA27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19" y="8588556"/>
            <a:ext cx="562981" cy="5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Download Twilio Logo in SVG Vector or PNG File Format - Logo.wine">
            <a:extLst>
              <a:ext uri="{FF2B5EF4-FFF2-40B4-BE49-F238E27FC236}">
                <a16:creationId xmlns:a16="http://schemas.microsoft.com/office/drawing/2014/main" id="{35D0CC28-BAD9-4602-4DD4-2294B12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96" y="9090358"/>
            <a:ext cx="1135968" cy="7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6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4" name="Freeform 4"/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4600" y="262722"/>
            <a:ext cx="1038860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5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8ACEC62-5147-B579-DE35-A8B998C1BB30}"/>
              </a:ext>
            </a:extLst>
          </p:cNvPr>
          <p:cNvSpPr txBox="1"/>
          <p:nvPr/>
        </p:nvSpPr>
        <p:spPr>
          <a:xfrm>
            <a:off x="6260565" y="1226017"/>
            <a:ext cx="5766869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2800" b="1" dirty="0" err="1">
                <a:latin typeface="TT Norms Bold"/>
                <a:ea typeface="TT Norms Bold"/>
                <a:cs typeface="TT Norms Bold"/>
                <a:sym typeface="TT Norms Bold"/>
              </a:rPr>
              <a:t>Vrudhseva</a:t>
            </a: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 – Elderly Care Platform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71ECE1-E09E-BEB4-800E-E27932F55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7478060"/>
            <a:ext cx="4216677" cy="2843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9B743-BAC1-F717-C73B-2319CA20C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510"/>
            <a:ext cx="18288000" cy="8289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4" name="Freeform 4"/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4600" y="262722"/>
            <a:ext cx="11696565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78400" y="9891806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 dirty="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6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D912CC-322B-DD6E-C978-42E0BDB1DFED}"/>
              </a:ext>
            </a:extLst>
          </p:cNvPr>
          <p:cNvGrpSpPr/>
          <p:nvPr/>
        </p:nvGrpSpPr>
        <p:grpSpPr>
          <a:xfrm>
            <a:off x="6246659" y="1868347"/>
            <a:ext cx="5580000" cy="7988812"/>
            <a:chOff x="179036" y="1024071"/>
            <a:chExt cx="4386020" cy="3904370"/>
          </a:xfrm>
        </p:grpSpPr>
        <p:sp>
          <p:nvSpPr>
            <p:cNvPr id="16" name="Google Shape;263;p13">
              <a:extLst>
                <a:ext uri="{FF2B5EF4-FFF2-40B4-BE49-F238E27FC236}">
                  <a16:creationId xmlns:a16="http://schemas.microsoft.com/office/drawing/2014/main" id="{50AC063E-83B8-D53F-B3FF-578317567C6C}"/>
                </a:ext>
              </a:extLst>
            </p:cNvPr>
            <p:cNvSpPr/>
            <p:nvPr/>
          </p:nvSpPr>
          <p:spPr>
            <a:xfrm>
              <a:off x="179036" y="1227836"/>
              <a:ext cx="4386020" cy="3700605"/>
            </a:xfrm>
            <a:prstGeom prst="roundRect">
              <a:avLst>
                <a:gd name="adj" fmla="val 11302"/>
              </a:avLst>
            </a:prstGeom>
            <a:noFill/>
            <a:ln w="19050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28" tIns="243828" rIns="243828" bIns="243828" anchor="ctr" anchorCtr="0">
              <a:noAutofit/>
            </a:bodyPr>
            <a:lstStyle/>
            <a:p>
              <a:pPr>
                <a:buClrTx/>
              </a:pPr>
              <a:endPara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A98DE9-A3C0-C0D2-7B5F-6AC43A2C2AAD}"/>
                </a:ext>
              </a:extLst>
            </p:cNvPr>
            <p:cNvSpPr txBox="1"/>
            <p:nvPr/>
          </p:nvSpPr>
          <p:spPr>
            <a:xfrm>
              <a:off x="604318" y="1024071"/>
              <a:ext cx="2075292" cy="401420"/>
            </a:xfrm>
            <a:prstGeom prst="roundRect">
              <a:avLst>
                <a:gd name="adj" fmla="val 37355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buClrTx/>
              </a:pPr>
              <a:r>
                <a:rPr lang="en-US" sz="3600" b="1" u="sng" dirty="0">
                  <a:solidFill>
                    <a:srgbClr val="14829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Challenges</a:t>
              </a:r>
              <a:endParaRPr lang="en-US" sz="1600" b="1" u="sng" dirty="0">
                <a:solidFill>
                  <a:srgbClr val="1482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922E8A-283A-5C14-D14D-A277F1023381}"/>
              </a:ext>
            </a:extLst>
          </p:cNvPr>
          <p:cNvGrpSpPr/>
          <p:nvPr/>
        </p:nvGrpSpPr>
        <p:grpSpPr>
          <a:xfrm>
            <a:off x="12223320" y="1866900"/>
            <a:ext cx="5759880" cy="7899358"/>
            <a:chOff x="185980" y="909646"/>
            <a:chExt cx="6096000" cy="6411596"/>
          </a:xfrm>
        </p:grpSpPr>
        <p:sp>
          <p:nvSpPr>
            <p:cNvPr id="19" name="Google Shape;263;p13">
              <a:extLst>
                <a:ext uri="{FF2B5EF4-FFF2-40B4-BE49-F238E27FC236}">
                  <a16:creationId xmlns:a16="http://schemas.microsoft.com/office/drawing/2014/main" id="{5A36EC6E-3C63-0437-4E69-B35B873B61B4}"/>
                </a:ext>
              </a:extLst>
            </p:cNvPr>
            <p:cNvSpPr/>
            <p:nvPr/>
          </p:nvSpPr>
          <p:spPr>
            <a:xfrm>
              <a:off x="185980" y="1222596"/>
              <a:ext cx="6096000" cy="6098646"/>
            </a:xfrm>
            <a:prstGeom prst="roundRect">
              <a:avLst>
                <a:gd name="adj" fmla="val 11302"/>
              </a:avLst>
            </a:prstGeom>
            <a:noFill/>
            <a:ln w="19050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28" tIns="243828" rIns="243828" bIns="243828" anchor="ctr" anchorCtr="0">
              <a:noAutofit/>
            </a:bodyPr>
            <a:lstStyle/>
            <a:p>
              <a:pPr>
                <a:buClrTx/>
              </a:pPr>
              <a:endPara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FF833-E3F0-8F1C-25A7-747B714C4253}"/>
                </a:ext>
              </a:extLst>
            </p:cNvPr>
            <p:cNvSpPr txBox="1"/>
            <p:nvPr/>
          </p:nvSpPr>
          <p:spPr>
            <a:xfrm>
              <a:off x="738035" y="909646"/>
              <a:ext cx="4448575" cy="659028"/>
            </a:xfrm>
            <a:prstGeom prst="roundRect">
              <a:avLst>
                <a:gd name="adj" fmla="val 37355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buClrTx/>
              </a:pPr>
              <a:r>
                <a:rPr lang="en-US" sz="3600" b="1" u="sng" dirty="0">
                  <a:solidFill>
                    <a:srgbClr val="14829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Mitigation Steps</a:t>
              </a:r>
              <a:endParaRPr lang="en-US" sz="1600" b="1" u="sng" dirty="0">
                <a:solidFill>
                  <a:srgbClr val="1482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B8179-29C9-63B7-3DDD-6C16789C5F03}"/>
              </a:ext>
            </a:extLst>
          </p:cNvPr>
          <p:cNvGrpSpPr/>
          <p:nvPr/>
        </p:nvGrpSpPr>
        <p:grpSpPr>
          <a:xfrm>
            <a:off x="211200" y="1902996"/>
            <a:ext cx="5580000" cy="7988814"/>
            <a:chOff x="179036" y="1024071"/>
            <a:chExt cx="4386020" cy="3904370"/>
          </a:xfrm>
        </p:grpSpPr>
        <p:sp>
          <p:nvSpPr>
            <p:cNvPr id="38" name="Google Shape;263;p13">
              <a:extLst>
                <a:ext uri="{FF2B5EF4-FFF2-40B4-BE49-F238E27FC236}">
                  <a16:creationId xmlns:a16="http://schemas.microsoft.com/office/drawing/2014/main" id="{D437FE97-A88E-C410-9908-7CC0EA399E36}"/>
                </a:ext>
              </a:extLst>
            </p:cNvPr>
            <p:cNvSpPr/>
            <p:nvPr/>
          </p:nvSpPr>
          <p:spPr>
            <a:xfrm>
              <a:off x="179036" y="1227836"/>
              <a:ext cx="4386020" cy="3700605"/>
            </a:xfrm>
            <a:prstGeom prst="roundRect">
              <a:avLst>
                <a:gd name="adj" fmla="val 11302"/>
              </a:avLst>
            </a:prstGeom>
            <a:noFill/>
            <a:ln w="19050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28" tIns="243828" rIns="243828" bIns="243828" anchor="ctr" anchorCtr="0">
              <a:noAutofit/>
            </a:bodyPr>
            <a:lstStyle/>
            <a:p>
              <a:pPr>
                <a:buClrTx/>
              </a:pPr>
              <a:endPara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080A80-2778-2340-0789-948CB24308C1}"/>
                </a:ext>
              </a:extLst>
            </p:cNvPr>
            <p:cNvSpPr txBox="1"/>
            <p:nvPr/>
          </p:nvSpPr>
          <p:spPr>
            <a:xfrm>
              <a:off x="604318" y="1024071"/>
              <a:ext cx="2075292" cy="401420"/>
            </a:xfrm>
            <a:prstGeom prst="roundRect">
              <a:avLst>
                <a:gd name="adj" fmla="val 37355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buClrTx/>
              </a:pPr>
              <a:r>
                <a:rPr lang="en-US" sz="3600" b="1" u="sng" dirty="0">
                  <a:solidFill>
                    <a:srgbClr val="14829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Feasibility</a:t>
              </a:r>
              <a:endParaRPr lang="en-US" sz="1600" b="1" u="sng" dirty="0">
                <a:solidFill>
                  <a:srgbClr val="1482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D78C549F-E8EA-4932-11D9-F736B4B3A1A9}"/>
              </a:ext>
            </a:extLst>
          </p:cNvPr>
          <p:cNvSpPr/>
          <p:nvPr/>
        </p:nvSpPr>
        <p:spPr>
          <a:xfrm>
            <a:off x="752254" y="3009900"/>
            <a:ext cx="2640236" cy="513549"/>
          </a:xfrm>
          <a:prstGeom prst="homePlate">
            <a:avLst/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Technical:</a:t>
            </a:r>
            <a:endParaRPr lang="en-IN" b="1" dirty="0"/>
          </a:p>
        </p:txBody>
      </p:sp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43632EC4-71D2-2409-0B3E-4F881A5FA501}"/>
              </a:ext>
            </a:extLst>
          </p:cNvPr>
          <p:cNvSpPr/>
          <p:nvPr/>
        </p:nvSpPr>
        <p:spPr>
          <a:xfrm>
            <a:off x="752254" y="5468151"/>
            <a:ext cx="2640236" cy="513549"/>
          </a:xfrm>
          <a:prstGeom prst="homePlate">
            <a:avLst/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Operational:</a:t>
            </a:r>
            <a:endParaRPr lang="en-IN" b="1" dirty="0"/>
          </a:p>
        </p:txBody>
      </p:sp>
      <p:sp>
        <p:nvSpPr>
          <p:cNvPr id="48" name="Arrow: Pentagon 47">
            <a:extLst>
              <a:ext uri="{FF2B5EF4-FFF2-40B4-BE49-F238E27FC236}">
                <a16:creationId xmlns:a16="http://schemas.microsoft.com/office/drawing/2014/main" id="{477487A3-8F9A-E8AD-E87D-11C383F99452}"/>
              </a:ext>
            </a:extLst>
          </p:cNvPr>
          <p:cNvSpPr/>
          <p:nvPr/>
        </p:nvSpPr>
        <p:spPr>
          <a:xfrm>
            <a:off x="752254" y="7601751"/>
            <a:ext cx="2640236" cy="513549"/>
          </a:xfrm>
          <a:prstGeom prst="homePlate">
            <a:avLst/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Financial:</a:t>
            </a:r>
            <a:endParaRPr lang="en-IN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5E2271-1E4D-578F-A374-45790CE40399}"/>
              </a:ext>
            </a:extLst>
          </p:cNvPr>
          <p:cNvSpPr txBox="1"/>
          <p:nvPr/>
        </p:nvSpPr>
        <p:spPr>
          <a:xfrm>
            <a:off x="752254" y="3673376"/>
            <a:ext cx="4734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System uses readily available </a:t>
            </a:r>
            <a:r>
              <a:rPr lang="en-US" b="1" dirty="0"/>
              <a:t>IoT components </a:t>
            </a:r>
            <a:r>
              <a:rPr lang="en-US" dirty="0"/>
              <a:t>usings protocols like </a:t>
            </a:r>
            <a:r>
              <a:rPr lang="en-US" b="1" dirty="0"/>
              <a:t>I²C and UART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b="1" dirty="0"/>
              <a:t>Automatic emergency detection </a:t>
            </a:r>
            <a:r>
              <a:rPr lang="en-US" altLang="en-US" dirty="0"/>
              <a:t>logic implemented using </a:t>
            </a:r>
            <a:r>
              <a:rPr lang="en-US" altLang="en-US" b="1" dirty="0"/>
              <a:t>sensor thresholds and activity patterns.</a:t>
            </a:r>
            <a:endParaRPr lang="en-US" b="1" dirty="0"/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B5DBA7BC-AAFC-02E8-0231-5C7F0881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4" y="6152971"/>
            <a:ext cx="47522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users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limited mobility, cognitive decline, or motor disabilities.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Wearable form factor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ensures continuous monitoring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without daily 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D6D1A6-831A-9032-3F02-841EB9C4A9B3}"/>
              </a:ext>
            </a:extLst>
          </p:cNvPr>
          <p:cNvSpPr txBox="1"/>
          <p:nvPr/>
        </p:nvSpPr>
        <p:spPr>
          <a:xfrm>
            <a:off x="753094" y="8210371"/>
            <a:ext cx="473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Uses </a:t>
            </a:r>
            <a:r>
              <a:rPr lang="en-US" b="1" dirty="0"/>
              <a:t>low-cost, mass-produced electronic components ,hence making it cost effective.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Scalable cloud infrastructure</a:t>
            </a:r>
            <a:r>
              <a:rPr lang="en-US" dirty="0"/>
              <a:t> ensures costs grow proportionally with user adoption.</a:t>
            </a:r>
            <a:endParaRPr lang="en-IN" dirty="0"/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448051AD-7589-1BF7-95A9-29F187079F8B}"/>
              </a:ext>
            </a:extLst>
          </p:cNvPr>
          <p:cNvSpPr/>
          <p:nvPr/>
        </p:nvSpPr>
        <p:spPr>
          <a:xfrm>
            <a:off x="6476233" y="2857500"/>
            <a:ext cx="5182367" cy="1061819"/>
          </a:xfrm>
          <a:prstGeom prst="homePlate">
            <a:avLst>
              <a:gd name="adj" fmla="val 38752"/>
            </a:avLst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Sensor accuracy variations due to improper wearing, loose contact, or sensitive elderly skin conditions.</a:t>
            </a:r>
            <a:endParaRPr lang="en-IN" b="1" dirty="0"/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00576FC9-4FF9-4A7D-E377-E90BD19787A2}"/>
              </a:ext>
            </a:extLst>
          </p:cNvPr>
          <p:cNvSpPr/>
          <p:nvPr/>
        </p:nvSpPr>
        <p:spPr>
          <a:xfrm>
            <a:off x="6476231" y="5453278"/>
            <a:ext cx="5182367" cy="1061819"/>
          </a:xfrm>
          <a:prstGeom prst="homePlate">
            <a:avLst>
              <a:gd name="adj" fmla="val 38752"/>
            </a:avLst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 emergency alerts</a:t>
            </a:r>
            <a:r>
              <a:rPr lang="en-US" dirty="0"/>
              <a:t> caused by sudden but non-critical movements such as sitting quickly or tremors</a:t>
            </a:r>
            <a:endParaRPr lang="en-IN" b="1" dirty="0"/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42A84C62-CE67-4019-B148-933C3CD22D2B}"/>
              </a:ext>
            </a:extLst>
          </p:cNvPr>
          <p:cNvSpPr/>
          <p:nvPr/>
        </p:nvSpPr>
        <p:spPr>
          <a:xfrm>
            <a:off x="6476232" y="6769275"/>
            <a:ext cx="5182367" cy="1061819"/>
          </a:xfrm>
          <a:prstGeom prst="homePlate">
            <a:avLst>
              <a:gd name="adj" fmla="val 38752"/>
            </a:avLst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Limited GPS accuracy indoors </a:t>
            </a:r>
            <a:r>
              <a:rPr lang="en-IN" dirty="0"/>
              <a:t>and</a:t>
            </a:r>
            <a:r>
              <a:rPr lang="en-IN" b="1" dirty="0"/>
              <a:t> </a:t>
            </a:r>
            <a:r>
              <a:rPr lang="en-US" b="1" dirty="0"/>
              <a:t>adaptation Challenges for Elderly Users</a:t>
            </a:r>
            <a:endParaRPr lang="en-IN" b="1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8CCE50B-C30D-91C0-6BE9-939F4327E94F}"/>
              </a:ext>
            </a:extLst>
          </p:cNvPr>
          <p:cNvSpPr/>
          <p:nvPr/>
        </p:nvSpPr>
        <p:spPr>
          <a:xfrm>
            <a:off x="12530743" y="2857500"/>
            <a:ext cx="5145034" cy="1061819"/>
          </a:xfrm>
          <a:prstGeom prst="roundRect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uses a </a:t>
            </a:r>
            <a:r>
              <a:rPr lang="en-US" b="1" dirty="0"/>
              <a:t>secure wrist-worn design</a:t>
            </a:r>
            <a:r>
              <a:rPr lang="en-US" dirty="0"/>
              <a:t> with </a:t>
            </a:r>
            <a:r>
              <a:rPr lang="en-US" b="1" dirty="0"/>
              <a:t>automatic calibration</a:t>
            </a:r>
            <a:r>
              <a:rPr lang="en-US" dirty="0"/>
              <a:t> to ensure </a:t>
            </a:r>
            <a:r>
              <a:rPr lang="en-US" b="1" dirty="0"/>
              <a:t>reliable sensor contact</a:t>
            </a:r>
            <a:r>
              <a:rPr lang="en-US" dirty="0"/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60EB536-C8C2-CD4D-BED7-7C7E64B1B925}"/>
              </a:ext>
            </a:extLst>
          </p:cNvPr>
          <p:cNvSpPr/>
          <p:nvPr/>
        </p:nvSpPr>
        <p:spPr>
          <a:xfrm>
            <a:off x="12530743" y="5448525"/>
            <a:ext cx="5145034" cy="1061819"/>
          </a:xfrm>
          <a:prstGeom prst="roundRect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</a:t>
            </a:r>
            <a:r>
              <a:rPr lang="en-US" b="1" dirty="0"/>
              <a:t>verifies emergencies</a:t>
            </a:r>
            <a:r>
              <a:rPr lang="en-US" dirty="0"/>
              <a:t> by analyzing </a:t>
            </a:r>
            <a:r>
              <a:rPr lang="en-US" b="1" dirty="0"/>
              <a:t>falls, vital signs, and inactivity</a:t>
            </a:r>
            <a:r>
              <a:rPr lang="en-US" dirty="0"/>
              <a:t> before sending alerts.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9A88366-C160-F2AE-15BF-29B660A6A1B0}"/>
              </a:ext>
            </a:extLst>
          </p:cNvPr>
          <p:cNvSpPr/>
          <p:nvPr/>
        </p:nvSpPr>
        <p:spPr>
          <a:xfrm>
            <a:off x="12561223" y="6762107"/>
            <a:ext cx="5145034" cy="1061819"/>
          </a:xfrm>
          <a:prstGeom prst="roundRect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Emergency location is shared using </a:t>
            </a:r>
            <a:r>
              <a:rPr lang="en-US" b="1" dirty="0"/>
              <a:t>assisted positioning</a:t>
            </a:r>
            <a:r>
              <a:rPr lang="en-US" dirty="0"/>
              <a:t>, with the system operating </a:t>
            </a:r>
            <a:r>
              <a:rPr lang="en-US" b="1" dirty="0"/>
              <a:t>automatically for elderly users</a:t>
            </a:r>
            <a:r>
              <a:rPr lang="en-US" dirty="0"/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A6872296-EA15-7179-49D9-9D112543CCFB}"/>
              </a:ext>
            </a:extLst>
          </p:cNvPr>
          <p:cNvSpPr/>
          <p:nvPr/>
        </p:nvSpPr>
        <p:spPr>
          <a:xfrm>
            <a:off x="6476231" y="8085272"/>
            <a:ext cx="5182367" cy="1061819"/>
          </a:xfrm>
          <a:prstGeom prst="homePlate">
            <a:avLst>
              <a:gd name="adj" fmla="val 38752"/>
            </a:avLst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Elderly users with</a:t>
            </a:r>
            <a:r>
              <a:rPr lang="en-US" b="1" dirty="0"/>
              <a:t> vision </a:t>
            </a:r>
            <a:r>
              <a:rPr lang="en-US" dirty="0"/>
              <a:t>or </a:t>
            </a:r>
            <a:r>
              <a:rPr lang="en-US" b="1" dirty="0"/>
              <a:t>digital limitations </a:t>
            </a:r>
            <a:r>
              <a:rPr lang="en-US" dirty="0"/>
              <a:t>struggle to </a:t>
            </a:r>
            <a:r>
              <a:rPr lang="en-US" b="1" dirty="0"/>
              <a:t>use technology, manage reminders, and stay emotionally supported.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E120CA-76F6-EF8F-4391-3DE10B9F71BA}"/>
              </a:ext>
            </a:extLst>
          </p:cNvPr>
          <p:cNvSpPr/>
          <p:nvPr/>
        </p:nvSpPr>
        <p:spPr>
          <a:xfrm>
            <a:off x="12561223" y="8085271"/>
            <a:ext cx="5145034" cy="1061819"/>
          </a:xfrm>
          <a:prstGeom prst="roundRect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b="1" dirty="0"/>
              <a:t>voice-based virtual assistant delivering guidance, reminders, health updates, and companionship </a:t>
            </a:r>
            <a:r>
              <a:rPr lang="en-US" dirty="0"/>
              <a:t>to support </a:t>
            </a:r>
            <a:r>
              <a:rPr lang="en-US" b="1" dirty="0"/>
              <a:t>independent aging.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89823B1-8626-66B0-707B-0FFE08B964B7}"/>
              </a:ext>
            </a:extLst>
          </p:cNvPr>
          <p:cNvSpPr/>
          <p:nvPr/>
        </p:nvSpPr>
        <p:spPr>
          <a:xfrm>
            <a:off x="6552432" y="4140375"/>
            <a:ext cx="5182367" cy="1061819"/>
          </a:xfrm>
          <a:prstGeom prst="homePlate">
            <a:avLst>
              <a:gd name="adj" fmla="val 38752"/>
            </a:avLst>
          </a:prstGeom>
          <a:solidFill>
            <a:srgbClr val="1482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Motion noise and signal artifacts</a:t>
            </a:r>
            <a:r>
              <a:rPr lang="en-US" dirty="0"/>
              <a:t> affecting heart rate and SpO₂ readings during movement.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419ABB-034C-2518-AAAB-506EF0D92E63}"/>
              </a:ext>
            </a:extLst>
          </p:cNvPr>
          <p:cNvSpPr/>
          <p:nvPr/>
        </p:nvSpPr>
        <p:spPr>
          <a:xfrm>
            <a:off x="12561223" y="4140374"/>
            <a:ext cx="5145034" cy="1061819"/>
          </a:xfrm>
          <a:prstGeom prst="roundRect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data is used to </a:t>
            </a:r>
            <a:r>
              <a:rPr lang="en-US" b="1" dirty="0"/>
              <a:t>reduce noise</a:t>
            </a:r>
            <a:r>
              <a:rPr lang="en-US" dirty="0"/>
              <a:t> in heart rate and SpO₂ readings during movement.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FB47-33E5-E88F-87F2-9522B021C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88F246C-C1D4-4791-8271-F46A58852918}"/>
              </a:ext>
            </a:extLst>
          </p:cNvPr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4E6EFB-2F13-2E4C-870D-94769BAF847B}"/>
                </a:ext>
              </a:extLst>
            </p:cNvPr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BE1F7E-1A67-2584-4EB2-8AD194160DF7}"/>
                </a:ext>
              </a:extLst>
            </p:cNvPr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C49304A-B40D-2929-F491-CBDE26D9F10A}"/>
              </a:ext>
            </a:extLst>
          </p:cNvPr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316B989-5D54-9F58-6105-F18C6A899226}"/>
              </a:ext>
            </a:extLst>
          </p:cNvPr>
          <p:cNvSpPr txBox="1"/>
          <p:nvPr/>
        </p:nvSpPr>
        <p:spPr>
          <a:xfrm>
            <a:off x="1371600" y="261674"/>
            <a:ext cx="11696565" cy="97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IMPACT AND BENEFITS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EB8A89-7EF4-EC08-7C40-42CEBCCA2098}"/>
              </a:ext>
            </a:extLst>
          </p:cNvPr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6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141F61F-A1B1-D17C-BF63-778C13AAD823}"/>
              </a:ext>
            </a:extLst>
          </p:cNvPr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652441-4475-F6F7-520D-BDB11D4DE0AB}"/>
              </a:ext>
            </a:extLst>
          </p:cNvPr>
          <p:cNvCxnSpPr/>
          <p:nvPr/>
        </p:nvCxnSpPr>
        <p:spPr>
          <a:xfrm>
            <a:off x="9231923" y="1687590"/>
            <a:ext cx="0" cy="842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E70A798-DA98-DBA1-2867-6AF6BDDAC3E0}"/>
              </a:ext>
            </a:extLst>
          </p:cNvPr>
          <p:cNvSpPr/>
          <p:nvPr/>
        </p:nvSpPr>
        <p:spPr>
          <a:xfrm flipH="1">
            <a:off x="15803387" y="3896393"/>
            <a:ext cx="3672000" cy="3672000"/>
          </a:xfrm>
          <a:prstGeom prst="flowChartConnector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A069F9F-05CB-2240-0953-9682D2FA8FF1}"/>
              </a:ext>
            </a:extLst>
          </p:cNvPr>
          <p:cNvSpPr/>
          <p:nvPr/>
        </p:nvSpPr>
        <p:spPr>
          <a:xfrm flipH="1">
            <a:off x="16091387" y="4215132"/>
            <a:ext cx="3096000" cy="3096000"/>
          </a:xfrm>
          <a:prstGeom prst="flowChartConnector">
            <a:avLst/>
          </a:prstGeom>
          <a:solidFill>
            <a:srgbClr val="148293"/>
          </a:solidFill>
          <a:ln>
            <a:solidFill>
              <a:srgbClr val="1482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56B0A3A-1E49-CE5D-BB3E-663B898A626F}"/>
              </a:ext>
            </a:extLst>
          </p:cNvPr>
          <p:cNvSpPr txBox="1"/>
          <p:nvPr/>
        </p:nvSpPr>
        <p:spPr>
          <a:xfrm flipH="1">
            <a:off x="16347849" y="5219073"/>
            <a:ext cx="1863587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36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Benefits</a:t>
            </a:r>
            <a:endParaRPr lang="en-US" sz="54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E75C65B-838E-B7A8-F5AE-91E074E2F3C0}"/>
              </a:ext>
            </a:extLst>
          </p:cNvPr>
          <p:cNvSpPr/>
          <p:nvPr/>
        </p:nvSpPr>
        <p:spPr>
          <a:xfrm flipH="1">
            <a:off x="16429883" y="3929944"/>
            <a:ext cx="457200" cy="4572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0446EBED-F305-0E07-CB49-9F0449151E09}"/>
              </a:ext>
            </a:extLst>
          </p:cNvPr>
          <p:cNvSpPr/>
          <p:nvPr/>
        </p:nvSpPr>
        <p:spPr>
          <a:xfrm flipH="1">
            <a:off x="15554439" y="5543080"/>
            <a:ext cx="457200" cy="4572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B5862D1D-8DD9-A909-04AD-7D56E29DEAF0}"/>
              </a:ext>
            </a:extLst>
          </p:cNvPr>
          <p:cNvSpPr/>
          <p:nvPr/>
        </p:nvSpPr>
        <p:spPr>
          <a:xfrm flipH="1">
            <a:off x="16429883" y="7082532"/>
            <a:ext cx="457200" cy="4572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509F8E-288E-3CCF-8582-08CFF3F7E89E}"/>
              </a:ext>
            </a:extLst>
          </p:cNvPr>
          <p:cNvGrpSpPr/>
          <p:nvPr/>
        </p:nvGrpSpPr>
        <p:grpSpPr>
          <a:xfrm flipH="1">
            <a:off x="9372601" y="2218078"/>
            <a:ext cx="5793601" cy="1713415"/>
            <a:chOff x="3330992" y="2232495"/>
            <a:chExt cx="5793601" cy="1713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062EFFA-6908-6B84-93E8-329A33299305}"/>
                </a:ext>
              </a:extLst>
            </p:cNvPr>
            <p:cNvSpPr/>
            <p:nvPr/>
          </p:nvSpPr>
          <p:spPr>
            <a:xfrm>
              <a:off x="3330992" y="2232495"/>
              <a:ext cx="5793601" cy="169277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B8BDE-4CE5-C64C-A951-78666E23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799" y="2253139"/>
              <a:ext cx="5670337" cy="169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/>
                <a:t>Social benefits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Improves the </a:t>
              </a:r>
              <a:r>
                <a:rPr lang="en-US" sz="1600" b="1" dirty="0"/>
                <a:t>quality of life index</a:t>
              </a:r>
              <a:r>
                <a:rPr lang="en-US" sz="1600" dirty="0"/>
                <a:t> for senior citizens.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/>
                <a:t>Reduces burden on hospitals and emergency services</a:t>
              </a:r>
              <a:r>
                <a:rPr lang="en-US" sz="1600" dirty="0"/>
                <a:t> through early detection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Encourages a </a:t>
              </a:r>
              <a:r>
                <a:rPr lang="en-US" sz="1600" b="1" dirty="0"/>
                <a:t>preventive healthcare culture</a:t>
              </a:r>
              <a:r>
                <a:rPr lang="en-US" sz="1600" dirty="0"/>
                <a:t> over reactive treatment</a:t>
              </a:r>
              <a:endParaRPr lang="en-IN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04E36-70CD-1FBC-A68A-8FC67BDCD73F}"/>
              </a:ext>
            </a:extLst>
          </p:cNvPr>
          <p:cNvGrpSpPr/>
          <p:nvPr/>
        </p:nvGrpSpPr>
        <p:grpSpPr>
          <a:xfrm flipH="1">
            <a:off x="9372600" y="5039835"/>
            <a:ext cx="5793601" cy="1475213"/>
            <a:chOff x="3303256" y="4376234"/>
            <a:chExt cx="5793601" cy="14752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C7AFB3-C4DD-E15B-EABF-5352B262A122}"/>
                </a:ext>
              </a:extLst>
            </p:cNvPr>
            <p:cNvSpPr/>
            <p:nvPr/>
          </p:nvSpPr>
          <p:spPr>
            <a:xfrm>
              <a:off x="3303256" y="4376234"/>
              <a:ext cx="5793601" cy="147521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EAE861-06EB-5CDC-2E23-4B4F3839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5741" y="4376235"/>
              <a:ext cx="5670337" cy="144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buNone/>
              </a:pPr>
              <a:r>
                <a:rPr lang="en-US" sz="2400" b="1" dirty="0"/>
                <a:t>Economic Benefits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/>
                <a:t>Reduces Financial Burden on Families </a:t>
              </a:r>
              <a:r>
                <a:rPr lang="en-US" sz="1600" dirty="0"/>
                <a:t>by Preventing </a:t>
              </a:r>
              <a:r>
                <a:rPr lang="en-US" sz="1600" b="1" dirty="0"/>
                <a:t>unexpected emergency expenses</a:t>
              </a:r>
              <a:r>
                <a:rPr lang="en-US" sz="1600" dirty="0"/>
                <a:t> through early intervention.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/>
                <a:t>Optimized</a:t>
              </a:r>
              <a:r>
                <a:rPr lang="en-US" sz="1600" dirty="0"/>
                <a:t> use of </a:t>
              </a:r>
              <a:r>
                <a:rPr lang="en-US" sz="1600" b="1" dirty="0"/>
                <a:t>healthcare resources and infrastructure</a:t>
              </a:r>
              <a:r>
                <a:rPr lang="en-US" sz="1600" dirty="0"/>
                <a:t>.</a:t>
              </a:r>
              <a:endParaRPr lang="en-US" sz="1600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b="1" dirty="0"/>
                <a:t>Reduced hospitalization </a:t>
              </a:r>
              <a:r>
                <a:rPr lang="en-US" sz="1600" dirty="0"/>
                <a:t>and </a:t>
              </a:r>
              <a:r>
                <a:rPr lang="en-US" sz="1600" b="1" dirty="0"/>
                <a:t>emergency treatment costs</a:t>
              </a:r>
              <a:r>
                <a:rPr lang="en-US" sz="1600" dirty="0"/>
                <a:t>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016F73C-5EFF-0AA5-37D3-7762E04D3302}"/>
              </a:ext>
            </a:extLst>
          </p:cNvPr>
          <p:cNvSpPr/>
          <p:nvPr/>
        </p:nvSpPr>
        <p:spPr>
          <a:xfrm flipH="1">
            <a:off x="9372598" y="7465927"/>
            <a:ext cx="5793601" cy="19389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9EC92F-FBD3-B70C-8C75-473427AEF5F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433057" y="7465926"/>
            <a:ext cx="567033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400" b="1" dirty="0"/>
              <a:t>Market Opportunity &amp; Adoption Benefits: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India will have 150+ million elderly citizens by 2030, creating strong and sustained demand.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India is among the top 3 countries globally in wearable &amp; digital health adoption, ensuring readiness.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Rising chronic illnesses and independent living among elders create high need for continuous monitoring.</a:t>
            </a:r>
            <a:endParaRPr lang="en-US" sz="1100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FBADE5F-150A-1C2F-FECF-6082A2CF666B}"/>
              </a:ext>
            </a:extLst>
          </p:cNvPr>
          <p:cNvCxnSpPr>
            <a:cxnSpLocks/>
            <a:stCxn id="25" idx="4"/>
            <a:endCxn id="19" idx="1"/>
          </p:cNvCxnSpPr>
          <p:nvPr/>
        </p:nvCxnSpPr>
        <p:spPr>
          <a:xfrm rot="5400000">
            <a:off x="15464496" y="7241435"/>
            <a:ext cx="895691" cy="1492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2DFE16E-EF0E-7E22-C84C-63B1514A0CD9}"/>
              </a:ext>
            </a:extLst>
          </p:cNvPr>
          <p:cNvCxnSpPr>
            <a:stCxn id="23" idx="0"/>
            <a:endCxn id="35" idx="1"/>
          </p:cNvCxnSpPr>
          <p:nvPr/>
        </p:nvCxnSpPr>
        <p:spPr>
          <a:xfrm rot="16200000" flipV="1">
            <a:off x="15479603" y="2751064"/>
            <a:ext cx="865480" cy="1492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629A7F-5C12-79C2-33B6-864153999648}"/>
              </a:ext>
            </a:extLst>
          </p:cNvPr>
          <p:cNvCxnSpPr>
            <a:cxnSpLocks/>
            <a:stCxn id="24" idx="6"/>
            <a:endCxn id="15" idx="1"/>
          </p:cNvCxnSpPr>
          <p:nvPr/>
        </p:nvCxnSpPr>
        <p:spPr>
          <a:xfrm flipH="1">
            <a:off x="15166201" y="5771680"/>
            <a:ext cx="388238" cy="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885F64-5242-9C93-A916-9436B5FFDD07}"/>
              </a:ext>
            </a:extLst>
          </p:cNvPr>
          <p:cNvGrpSpPr/>
          <p:nvPr/>
        </p:nvGrpSpPr>
        <p:grpSpPr>
          <a:xfrm>
            <a:off x="-990600" y="2215214"/>
            <a:ext cx="10102787" cy="7043086"/>
            <a:chOff x="-1005932" y="2062814"/>
            <a:chExt cx="10102787" cy="7043086"/>
          </a:xfrm>
        </p:grpSpPr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4F2D2B89-7451-35F4-1B0E-7018F545F53B}"/>
                </a:ext>
              </a:extLst>
            </p:cNvPr>
            <p:cNvSpPr/>
            <p:nvPr/>
          </p:nvSpPr>
          <p:spPr>
            <a:xfrm>
              <a:off x="-1005932" y="3741129"/>
              <a:ext cx="3672000" cy="3672000"/>
            </a:xfrm>
            <a:prstGeom prst="flowChartConnector">
              <a:avLst/>
            </a:prstGeom>
            <a:ln w="28575"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A77B2BB8-2ACB-6D72-8373-2557F4B87E0B}"/>
                </a:ext>
              </a:extLst>
            </p:cNvPr>
            <p:cNvSpPr/>
            <p:nvPr/>
          </p:nvSpPr>
          <p:spPr>
            <a:xfrm>
              <a:off x="-717932" y="4059868"/>
              <a:ext cx="3096000" cy="3096000"/>
            </a:xfrm>
            <a:prstGeom prst="flowChartConnector">
              <a:avLst/>
            </a:prstGeom>
            <a:solidFill>
              <a:srgbClr val="148293"/>
            </a:solidFill>
            <a:ln>
              <a:solidFill>
                <a:srgbClr val="1482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252B51D5-E50C-30ED-3863-192993EB7EC0}"/>
                </a:ext>
              </a:extLst>
            </p:cNvPr>
            <p:cNvSpPr txBox="1"/>
            <p:nvPr/>
          </p:nvSpPr>
          <p:spPr>
            <a:xfrm>
              <a:off x="219571" y="5112580"/>
              <a:ext cx="1863587" cy="890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7474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Impact</a:t>
              </a:r>
              <a:endParaRPr lang="en-US" sz="649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A1AE31E-1298-E22E-9333-523486A6AAB7}"/>
                </a:ext>
              </a:extLst>
            </p:cNvPr>
            <p:cNvSpPr/>
            <p:nvPr/>
          </p:nvSpPr>
          <p:spPr>
            <a:xfrm>
              <a:off x="1582372" y="3774680"/>
              <a:ext cx="457200" cy="4572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A1FE7BCB-5319-B1A6-7AEB-A6B65B832228}"/>
                </a:ext>
              </a:extLst>
            </p:cNvPr>
            <p:cNvSpPr/>
            <p:nvPr/>
          </p:nvSpPr>
          <p:spPr>
            <a:xfrm>
              <a:off x="2457816" y="5387816"/>
              <a:ext cx="457200" cy="4572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A30705B-540D-14B4-0017-7EE2ED01F3DB}"/>
                </a:ext>
              </a:extLst>
            </p:cNvPr>
            <p:cNvSpPr/>
            <p:nvPr/>
          </p:nvSpPr>
          <p:spPr>
            <a:xfrm>
              <a:off x="1582372" y="6927268"/>
              <a:ext cx="457200" cy="45720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296CD0A-50DA-40B7-B230-A148EB7B29F4}"/>
                </a:ext>
              </a:extLst>
            </p:cNvPr>
            <p:cNvGrpSpPr/>
            <p:nvPr/>
          </p:nvGrpSpPr>
          <p:grpSpPr>
            <a:xfrm>
              <a:off x="3303253" y="2062814"/>
              <a:ext cx="5793601" cy="1713415"/>
              <a:chOff x="3330992" y="2232495"/>
              <a:chExt cx="5793601" cy="171341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E71196-9442-7FB4-071F-FA3C930EAC04}"/>
                  </a:ext>
                </a:extLst>
              </p:cNvPr>
              <p:cNvSpPr/>
              <p:nvPr/>
            </p:nvSpPr>
            <p:spPr>
              <a:xfrm>
                <a:off x="3330992" y="2232495"/>
                <a:ext cx="5793601" cy="169277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6C468-8082-2D01-F7F4-EC3231536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799" y="2253139"/>
                <a:ext cx="5670337" cy="16927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Impacts on elders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Enables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independent living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without constant supervision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Reduces </a:t>
                </a:r>
                <a:r>
                  <a:rPr lang="en-US" sz="1600" b="1" dirty="0"/>
                  <a:t>social isolation anxiety</a:t>
                </a:r>
                <a:r>
                  <a:rPr lang="en-US" sz="1600" dirty="0"/>
                  <a:t> by ensuring someone is always reachable</a:t>
                </a:r>
              </a:p>
              <a:p>
                <a:pPr marL="28575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Elders benefit from technology </a:t>
                </a:r>
                <a:r>
                  <a:rPr lang="en-US" sz="1600" b="1" dirty="0"/>
                  <a:t>without needing to learn or adapt to complex systems</a:t>
                </a:r>
                <a:r>
                  <a:rPr lang="en-US" sz="1600" dirty="0"/>
                  <a:t>.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F50AE67-6477-147C-A192-580211012687}"/>
                </a:ext>
              </a:extLst>
            </p:cNvPr>
            <p:cNvGrpSpPr/>
            <p:nvPr/>
          </p:nvGrpSpPr>
          <p:grpSpPr>
            <a:xfrm>
              <a:off x="3303252" y="4548615"/>
              <a:ext cx="5793601" cy="2118506"/>
              <a:chOff x="3303254" y="4040278"/>
              <a:chExt cx="5793601" cy="211850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BE86970-5CE5-8F48-0641-37683926CB08}"/>
                  </a:ext>
                </a:extLst>
              </p:cNvPr>
              <p:cNvSpPr/>
              <p:nvPr/>
            </p:nvSpPr>
            <p:spPr>
              <a:xfrm>
                <a:off x="3303254" y="4040278"/>
                <a:ext cx="5793601" cy="211850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9DBAF23-C1C1-552D-B164-CD23AE3BF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5741" y="4130015"/>
                <a:ext cx="5670337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None/>
                </a:pPr>
                <a:r>
                  <a:rPr lang="en-US" sz="2400" b="1" dirty="0"/>
                  <a:t>Impact on Family Members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Provides </a:t>
                </a:r>
                <a:r>
                  <a:rPr lang="en-US" sz="1600" b="1" dirty="0"/>
                  <a:t>real-time alerts</a:t>
                </a:r>
                <a:r>
                  <a:rPr lang="en-US" sz="1600" dirty="0"/>
                  <a:t> during emergencies and Improves </a:t>
                </a:r>
                <a:r>
                  <a:rPr lang="en-US" sz="1600" b="1" dirty="0"/>
                  <a:t>response time</a:t>
                </a:r>
                <a:r>
                  <a:rPr lang="en-US" sz="1600" dirty="0"/>
                  <a:t> in critical situations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Enables </a:t>
                </a:r>
                <a:r>
                  <a:rPr lang="en-US" sz="1600" b="1" dirty="0"/>
                  <a:t>remote monitoring</a:t>
                </a:r>
                <a:r>
                  <a:rPr lang="en-US" sz="1600" dirty="0"/>
                  <a:t> of elderly well-being also Reduces stress due to physical distance.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Helps family members manage </a:t>
                </a:r>
                <a:r>
                  <a:rPr lang="en-US" sz="1600" b="1" dirty="0"/>
                  <a:t>professional responsibilities and caregiving</a:t>
                </a:r>
                <a:r>
                  <a:rPr lang="en-US" sz="1600" dirty="0"/>
                  <a:t> more effectively.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A8EAADC-667F-F220-CEB6-FA429372F58E}"/>
                </a:ext>
              </a:extLst>
            </p:cNvPr>
            <p:cNvGrpSpPr/>
            <p:nvPr/>
          </p:nvGrpSpPr>
          <p:grpSpPr>
            <a:xfrm>
              <a:off x="3303254" y="7413129"/>
              <a:ext cx="5793601" cy="1692771"/>
              <a:chOff x="3330992" y="2232495"/>
              <a:chExt cx="5793601" cy="1692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9CED72E-00E2-CE8A-AD50-3BF26D6F5A60}"/>
                  </a:ext>
                </a:extLst>
              </p:cNvPr>
              <p:cNvSpPr/>
              <p:nvPr/>
            </p:nvSpPr>
            <p:spPr>
              <a:xfrm>
                <a:off x="3330992" y="2232495"/>
                <a:ext cx="5793601" cy="169277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E01D040-6DB7-DBE2-8FA0-4C1939C5F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799" y="2360861"/>
                <a:ext cx="5670337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None/>
                </a:pPr>
                <a:r>
                  <a:rPr lang="en-US" sz="2400" b="1" dirty="0"/>
                  <a:t>Impact on Caregivers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Supports </a:t>
                </a:r>
                <a:r>
                  <a:rPr lang="en-US" sz="1600" b="1" dirty="0"/>
                  <a:t>timely intervention</a:t>
                </a:r>
                <a:r>
                  <a:rPr lang="en-US" sz="1600" dirty="0"/>
                  <a:t> during abnormal events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Enables </a:t>
                </a:r>
                <a:r>
                  <a:rPr lang="en-US" sz="1600" b="1" dirty="0"/>
                  <a:t>better coordination</a:t>
                </a:r>
                <a:r>
                  <a:rPr lang="en-US" sz="1600" dirty="0"/>
                  <a:t> with family members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Simplifies monitoring of </a:t>
                </a:r>
                <a:r>
                  <a:rPr lang="en-US" sz="1600" b="1" dirty="0"/>
                  <a:t>multiple elderly users simultaneously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Reduces Caregiver Stress and Burnout</a:t>
                </a:r>
              </a:p>
            </p:txBody>
          </p:sp>
        </p:grp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47F4FA39-E44C-0C67-23B2-687DF23ED84F}"/>
                </a:ext>
              </a:extLst>
            </p:cNvPr>
            <p:cNvCxnSpPr>
              <a:stCxn id="48" idx="4"/>
              <a:endCxn id="55" idx="1"/>
            </p:cNvCxnSpPr>
            <p:nvPr/>
          </p:nvCxnSpPr>
          <p:spPr>
            <a:xfrm rot="16200000" flipH="1">
              <a:off x="2119590" y="7075850"/>
              <a:ext cx="875047" cy="1492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428881EF-C86E-F33D-BC89-69693C2B75A0}"/>
                </a:ext>
              </a:extLst>
            </p:cNvPr>
            <p:cNvCxnSpPr>
              <a:stCxn id="46" idx="0"/>
              <a:endCxn id="59" idx="1"/>
            </p:cNvCxnSpPr>
            <p:nvPr/>
          </p:nvCxnSpPr>
          <p:spPr>
            <a:xfrm rot="5400000" flipH="1" flipV="1">
              <a:off x="2124372" y="2595800"/>
              <a:ext cx="865480" cy="149228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719070-EB12-FBD4-28D6-8D5CFB99BC1B}"/>
                </a:ext>
              </a:extLst>
            </p:cNvPr>
            <p:cNvCxnSpPr>
              <a:stCxn id="47" idx="6"/>
              <a:endCxn id="57" idx="1"/>
            </p:cNvCxnSpPr>
            <p:nvPr/>
          </p:nvCxnSpPr>
          <p:spPr>
            <a:xfrm flipV="1">
              <a:off x="2915016" y="5607868"/>
              <a:ext cx="388236" cy="8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83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0957" y="-1857849"/>
            <a:ext cx="18379715" cy="3378674"/>
            <a:chOff x="0" y="0"/>
            <a:chExt cx="1673415" cy="307618"/>
          </a:xfrm>
        </p:grpSpPr>
        <p:sp>
          <p:nvSpPr>
            <p:cNvPr id="3" name="Freeform 3"/>
            <p:cNvSpPr/>
            <p:nvPr/>
          </p:nvSpPr>
          <p:spPr>
            <a:xfrm>
              <a:off x="6812" y="0"/>
              <a:ext cx="1659791" cy="307618"/>
            </a:xfrm>
            <a:custGeom>
              <a:avLst/>
              <a:gdLst/>
              <a:ahLst/>
              <a:cxnLst/>
              <a:rect l="l" t="t" r="r" b="b"/>
              <a:pathLst>
                <a:path w="1659791" h="307618">
                  <a:moveTo>
                    <a:pt x="211131" y="0"/>
                  </a:moveTo>
                  <a:lnTo>
                    <a:pt x="1651861" y="0"/>
                  </a:lnTo>
                  <a:cubicBezTo>
                    <a:pt x="1654779" y="0"/>
                    <a:pt x="1657462" y="1603"/>
                    <a:pt x="1658845" y="4174"/>
                  </a:cubicBezTo>
                  <a:cubicBezTo>
                    <a:pt x="1660227" y="6744"/>
                    <a:pt x="1660086" y="9866"/>
                    <a:pt x="1658478" y="12301"/>
                  </a:cubicBezTo>
                  <a:lnTo>
                    <a:pt x="1471529" y="295316"/>
                  </a:lnTo>
                  <a:cubicBezTo>
                    <a:pt x="1466456" y="302997"/>
                    <a:pt x="1457866" y="307618"/>
                    <a:pt x="1448661" y="307618"/>
                  </a:cubicBezTo>
                  <a:lnTo>
                    <a:pt x="7931" y="307618"/>
                  </a:lnTo>
                  <a:cubicBezTo>
                    <a:pt x="5012" y="307618"/>
                    <a:pt x="2329" y="306015"/>
                    <a:pt x="947" y="303444"/>
                  </a:cubicBezTo>
                  <a:cubicBezTo>
                    <a:pt x="-436" y="300874"/>
                    <a:pt x="-295" y="297752"/>
                    <a:pt x="1314" y="295316"/>
                  </a:cubicBezTo>
                  <a:lnTo>
                    <a:pt x="188262" y="12301"/>
                  </a:lnTo>
                  <a:cubicBezTo>
                    <a:pt x="193336" y="4621"/>
                    <a:pt x="201926" y="0"/>
                    <a:pt x="211131" y="0"/>
                  </a:cubicBezTo>
                  <a:close/>
                </a:path>
              </a:pathLst>
            </a:custGeom>
            <a:solidFill>
              <a:srgbClr val="1482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1470215" cy="374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21186" flipH="1">
            <a:off x="-2164000" y="-580014"/>
            <a:ext cx="6677500" cy="2612572"/>
          </a:xfrm>
          <a:custGeom>
            <a:avLst/>
            <a:gdLst/>
            <a:ahLst/>
            <a:cxnLst/>
            <a:rect l="l" t="t" r="r" b="b"/>
            <a:pathLst>
              <a:path w="6677500" h="2612572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1453" y="357655"/>
            <a:ext cx="13543763" cy="7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51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COMPARISON WITH EXISTING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79322" y="9847670"/>
            <a:ext cx="207660" cy="26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87"/>
              </a:lnSpc>
            </a:pPr>
            <a:r>
              <a:rPr lang="en-US" sz="1987" b="1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8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1287" y="0"/>
            <a:ext cx="2016713" cy="2016713"/>
          </a:xfrm>
          <a:custGeom>
            <a:avLst/>
            <a:gdLst/>
            <a:ahLst/>
            <a:cxnLst/>
            <a:rect l="l" t="t" r="r" b="b"/>
            <a:pathLst>
              <a:path w="2016713" h="2016713">
                <a:moveTo>
                  <a:pt x="0" y="0"/>
                </a:moveTo>
                <a:lnTo>
                  <a:pt x="2016713" y="0"/>
                </a:lnTo>
                <a:lnTo>
                  <a:pt x="2016713" y="2016713"/>
                </a:lnTo>
                <a:lnTo>
                  <a:pt x="0" y="2016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78FF48B6-0DC9-3728-0252-EE33222A7DFB}"/>
              </a:ext>
            </a:extLst>
          </p:cNvPr>
          <p:cNvSpPr txBox="1"/>
          <p:nvPr/>
        </p:nvSpPr>
        <p:spPr>
          <a:xfrm>
            <a:off x="325021" y="9533218"/>
            <a:ext cx="7784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48293"/>
                </a:solidFill>
              </a:rPr>
              <a:t>To know more in detail, please visit the given drive link and refer to the complete PRD document</a:t>
            </a:r>
            <a:r>
              <a:rPr lang="en-US" sz="1400" dirty="0">
                <a:solidFill>
                  <a:srgbClr val="148293"/>
                </a:solidFill>
              </a:rPr>
              <a:t>.</a:t>
            </a:r>
          </a:p>
          <a:p>
            <a:r>
              <a:rPr lang="en-US" sz="1400" dirty="0"/>
              <a:t>Link: - https://drive.google.com/drive/folders/1Yif75c6HXB7Bj48IkXc1G9QEZXrq-ffI?usp=sharing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65EFAD-A55B-E328-A62F-3622B9DC62D4}"/>
              </a:ext>
            </a:extLst>
          </p:cNvPr>
          <p:cNvGraphicFramePr>
            <a:graphicFrameLocks noGrp="1"/>
          </p:cNvGraphicFramePr>
          <p:nvPr/>
        </p:nvGraphicFramePr>
        <p:xfrm>
          <a:off x="8417429" y="1993853"/>
          <a:ext cx="9296203" cy="780097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29665">
                  <a:extLst>
                    <a:ext uri="{9D8B030D-6E8A-4147-A177-3AD203B41FA5}">
                      <a16:colId xmlns:a16="http://schemas.microsoft.com/office/drawing/2014/main" val="423897716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32262887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507003417"/>
                    </a:ext>
                  </a:extLst>
                </a:gridCol>
                <a:gridCol w="1857378">
                  <a:extLst>
                    <a:ext uri="{9D8B030D-6E8A-4147-A177-3AD203B41FA5}">
                      <a16:colId xmlns:a16="http://schemas.microsoft.com/office/drawing/2014/main" val="7756112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05757980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Feature / Capability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Philips Lifeline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/>
                        <a:t>CarePredict</a:t>
                      </a:r>
                      <a:endParaRPr lang="en-IN" sz="2000" b="1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/>
                        <a:t>Anvayaa</a:t>
                      </a:r>
                      <a:r>
                        <a:rPr lang="en-IN" sz="2000" b="1" dirty="0"/>
                        <a:t> (India)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/>
                        <a:t>Vrudhseva</a:t>
                      </a:r>
                      <a:endParaRPr lang="en-IN" sz="2000" b="1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352447380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Works without elder interaction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380409649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Automatic fall detection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246586789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Context-aware Emergency SOS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2439814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Skips verification in critical cases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195527591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Continuous health monitoring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275262821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Backend decision intelligence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595298367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Family + caretaker role control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327601869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Caretaker accountability tracking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3470200726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Designed for Indian family dynamics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290384149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Elder dignity-first design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57375597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Offline / low-connectivity handling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2746157422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Privacy &amp; consent transparency</a:t>
                      </a:r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800" dirty="0"/>
                    </a:p>
                  </a:txBody>
                  <a:tcPr marL="38356" marR="38356" marT="19178" marB="19178" anchor="ctr"/>
                </a:tc>
                <a:extLst>
                  <a:ext uri="{0D108BD9-81ED-4DB2-BD59-A6C34878D82A}">
                    <a16:rowId xmlns:a16="http://schemas.microsoft.com/office/drawing/2014/main" val="3469241185"/>
                  </a:ext>
                </a:extLst>
              </a:tr>
            </a:tbl>
          </a:graphicData>
        </a:graphic>
      </p:graphicFrame>
      <p:cxnSp>
        <p:nvCxnSpPr>
          <p:cNvPr id="1170" name="Straight Connector 1169">
            <a:extLst>
              <a:ext uri="{FF2B5EF4-FFF2-40B4-BE49-F238E27FC236}">
                <a16:creationId xmlns:a16="http://schemas.microsoft.com/office/drawing/2014/main" id="{976218E7-D892-2BB2-7264-B2F38FD89FEA}"/>
              </a:ext>
            </a:extLst>
          </p:cNvPr>
          <p:cNvCxnSpPr>
            <a:cxnSpLocks/>
          </p:cNvCxnSpPr>
          <p:nvPr/>
        </p:nvCxnSpPr>
        <p:spPr>
          <a:xfrm flipH="1">
            <a:off x="8194241" y="1714500"/>
            <a:ext cx="35359" cy="8133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8" name="TextBox 1167">
            <a:extLst>
              <a:ext uri="{FF2B5EF4-FFF2-40B4-BE49-F238E27FC236}">
                <a16:creationId xmlns:a16="http://schemas.microsoft.com/office/drawing/2014/main" id="{7666B3BA-2068-546A-7EF4-0C235BF82553}"/>
              </a:ext>
            </a:extLst>
          </p:cNvPr>
          <p:cNvSpPr txBox="1"/>
          <p:nvPr/>
        </p:nvSpPr>
        <p:spPr>
          <a:xfrm>
            <a:off x="491753" y="1878568"/>
            <a:ext cx="4705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48293"/>
                </a:solidFill>
              </a:rPr>
              <a:t> Why </a:t>
            </a:r>
            <a:r>
              <a:rPr lang="en-US" b="1" u="sng" dirty="0" err="1">
                <a:solidFill>
                  <a:srgbClr val="148293"/>
                </a:solidFill>
              </a:rPr>
              <a:t>Vrudhseva</a:t>
            </a:r>
            <a:r>
              <a:rPr lang="en-US" b="1" u="sng" dirty="0">
                <a:solidFill>
                  <a:srgbClr val="148293"/>
                </a:solidFill>
              </a:rPr>
              <a:t> Is Fundamentally Different</a:t>
            </a:r>
            <a:endParaRPr lang="en-IN" b="1" u="sng" dirty="0">
              <a:solidFill>
                <a:srgbClr val="148293"/>
              </a:solidFill>
            </a:endParaRP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A308C17F-208D-E32C-2D8F-F66C1C984735}"/>
              </a:ext>
            </a:extLst>
          </p:cNvPr>
          <p:cNvSpPr txBox="1"/>
          <p:nvPr/>
        </p:nvSpPr>
        <p:spPr>
          <a:xfrm>
            <a:off x="490022" y="2247900"/>
            <a:ext cx="7374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Existing elder-care platforms solve isolated problems</a:t>
            </a:r>
            <a:r>
              <a:rPr lang="en-US" sz="1600" dirty="0"/>
              <a:t> such as fall alerts, emergency calling, or service coordination.</a:t>
            </a:r>
            <a:br>
              <a:rPr lang="en-US" sz="1600" dirty="0"/>
            </a:br>
            <a:r>
              <a:rPr lang="en-US" sz="1600" dirty="0"/>
              <a:t>However, </a:t>
            </a:r>
            <a:r>
              <a:rPr lang="en-US" sz="1600" b="1" dirty="0"/>
              <a:t>real-life elder emergencies are unpredictable, silent, and often unattended</a:t>
            </a:r>
            <a:r>
              <a:rPr lang="en-US" sz="1600" dirty="0"/>
              <a:t>.</a:t>
            </a:r>
            <a:endParaRPr lang="en-IN" sz="1600" dirty="0"/>
          </a:p>
        </p:txBody>
      </p: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7A891211-9B1C-389E-C315-0C2A0490173A}"/>
              </a:ext>
            </a:extLst>
          </p:cNvPr>
          <p:cNvGrpSpPr/>
          <p:nvPr/>
        </p:nvGrpSpPr>
        <p:grpSpPr>
          <a:xfrm>
            <a:off x="476330" y="3136693"/>
            <a:ext cx="7627894" cy="1244844"/>
            <a:chOff x="476330" y="3136693"/>
            <a:chExt cx="7627894" cy="1244844"/>
          </a:xfrm>
        </p:grpSpPr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B09F0A2A-9F67-D062-8151-2B853458272D}"/>
                </a:ext>
              </a:extLst>
            </p:cNvPr>
            <p:cNvSpPr txBox="1"/>
            <p:nvPr/>
          </p:nvSpPr>
          <p:spPr>
            <a:xfrm>
              <a:off x="476330" y="3136693"/>
              <a:ext cx="47057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rgbClr val="148293"/>
                  </a:solidFill>
                </a:rPr>
                <a:t> </a:t>
              </a:r>
              <a:r>
                <a:rPr lang="en-IN" b="1" dirty="0" err="1">
                  <a:solidFill>
                    <a:srgbClr val="148293"/>
                  </a:solidFill>
                </a:rPr>
                <a:t>Vrudhseva’s</a:t>
              </a:r>
              <a:r>
                <a:rPr lang="en-IN" b="1" dirty="0">
                  <a:solidFill>
                    <a:srgbClr val="148293"/>
                  </a:solidFill>
                </a:rPr>
                <a:t> Core Philosophy: -</a:t>
              </a: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28B87EA6-C282-0D9D-D56C-494F1E6D2DEF}"/>
                </a:ext>
              </a:extLst>
            </p:cNvPr>
            <p:cNvSpPr txBox="1"/>
            <p:nvPr/>
          </p:nvSpPr>
          <p:spPr>
            <a:xfrm>
              <a:off x="531656" y="3458207"/>
              <a:ext cx="75725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as an </a:t>
              </a:r>
              <a:r>
                <a:rPr lang="en-US" b="1" dirty="0"/>
                <a:t>invisible safety layer</a:t>
              </a:r>
              <a:r>
                <a:rPr lang="en-US" dirty="0"/>
                <a:t>, not an app that demands attention.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Assumes the </a:t>
              </a:r>
              <a:r>
                <a:rPr lang="en-US" b="1" dirty="0"/>
                <a:t>elder may be unconscious, confused, or unable to respond</a:t>
              </a:r>
              <a:r>
                <a:rPr lang="en-US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Decisions are </a:t>
              </a:r>
              <a:r>
                <a:rPr lang="en-US" b="1" dirty="0"/>
                <a:t>system-driven</a:t>
              </a:r>
              <a:r>
                <a:rPr lang="en-US" dirty="0"/>
                <a:t>, not user-driven.</a:t>
              </a:r>
            </a:p>
          </p:txBody>
        </p:sp>
      </p:grpSp>
      <p:pic>
        <p:nvPicPr>
          <p:cNvPr id="1196" name="Picture 1195">
            <a:extLst>
              <a:ext uri="{FF2B5EF4-FFF2-40B4-BE49-F238E27FC236}">
                <a16:creationId xmlns:a16="http://schemas.microsoft.com/office/drawing/2014/main" id="{E674E87D-1FFD-15E0-E391-38A1A8C92F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4" y="3024283"/>
            <a:ext cx="584252" cy="584252"/>
          </a:xfrm>
          <a:prstGeom prst="rect">
            <a:avLst/>
          </a:prstGeom>
        </p:spPr>
      </p:pic>
      <p:pic>
        <p:nvPicPr>
          <p:cNvPr id="1198" name="Picture 1197">
            <a:extLst>
              <a:ext uri="{FF2B5EF4-FFF2-40B4-BE49-F238E27FC236}">
                <a16:creationId xmlns:a16="http://schemas.microsoft.com/office/drawing/2014/main" id="{74C02E58-405F-AE41-66BC-5F6FDFDFB7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97" y="1826825"/>
            <a:ext cx="686836" cy="473741"/>
          </a:xfrm>
          <a:prstGeom prst="rect">
            <a:avLst/>
          </a:prstGeom>
        </p:spPr>
      </p:pic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6078CF8-EE12-834B-21C2-8073C5F5325B}"/>
              </a:ext>
            </a:extLst>
          </p:cNvPr>
          <p:cNvGrpSpPr/>
          <p:nvPr/>
        </p:nvGrpSpPr>
        <p:grpSpPr>
          <a:xfrm>
            <a:off x="531656" y="4503465"/>
            <a:ext cx="7572568" cy="1236009"/>
            <a:chOff x="531656" y="4503465"/>
            <a:chExt cx="7572568" cy="1236009"/>
          </a:xfrm>
        </p:grpSpPr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4D2CE4DD-10DC-C412-D716-10BEBF281762}"/>
                </a:ext>
              </a:extLst>
            </p:cNvPr>
            <p:cNvSpPr txBox="1"/>
            <p:nvPr/>
          </p:nvSpPr>
          <p:spPr>
            <a:xfrm>
              <a:off x="531656" y="4503465"/>
              <a:ext cx="47057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rgbClr val="148293"/>
                  </a:solidFill>
                </a:rPr>
                <a:t>Intelligence Over Interaction: -</a:t>
              </a:r>
            </a:p>
          </p:txBody>
        </p:sp>
        <p:sp>
          <p:nvSpPr>
            <p:cNvPr id="1208" name="TextBox 1207">
              <a:extLst>
                <a:ext uri="{FF2B5EF4-FFF2-40B4-BE49-F238E27FC236}">
                  <a16:creationId xmlns:a16="http://schemas.microsoft.com/office/drawing/2014/main" id="{6C5E872B-4EC7-D59C-88BB-DC94593AEDCA}"/>
                </a:ext>
              </a:extLst>
            </p:cNvPr>
            <p:cNvSpPr txBox="1"/>
            <p:nvPr/>
          </p:nvSpPr>
          <p:spPr>
            <a:xfrm>
              <a:off x="531656" y="4816144"/>
              <a:ext cx="75725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Health signals are </a:t>
              </a:r>
              <a:r>
                <a:rPr lang="en-US" b="1" dirty="0"/>
                <a:t>continuously evaluated</a:t>
              </a:r>
              <a:r>
                <a:rPr lang="en-US" dirty="0"/>
                <a:t>, not checked on demand.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system understands </a:t>
              </a:r>
              <a:r>
                <a:rPr lang="en-US" b="1" dirty="0"/>
                <a:t>severity, trend, and urgency</a:t>
              </a:r>
              <a:r>
                <a:rPr lang="en-US" dirty="0"/>
                <a:t>, not just thresholds.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Critical conditions can </a:t>
              </a:r>
              <a:r>
                <a:rPr lang="en-US" b="1" dirty="0"/>
                <a:t>override normal verification flows</a:t>
              </a:r>
              <a:r>
                <a:rPr lang="en-US" dirty="0"/>
                <a:t> to save time.</a:t>
              </a: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DD06386A-4313-AF62-E548-C8E948A61267}"/>
              </a:ext>
            </a:extLst>
          </p:cNvPr>
          <p:cNvGrpSpPr/>
          <p:nvPr/>
        </p:nvGrpSpPr>
        <p:grpSpPr>
          <a:xfrm>
            <a:off x="533400" y="5857649"/>
            <a:ext cx="7572568" cy="1513008"/>
            <a:chOff x="531656" y="4503465"/>
            <a:chExt cx="7572568" cy="1513008"/>
          </a:xfrm>
        </p:grpSpPr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1BA5C89E-783F-32A0-F693-50D5F4AB7570}"/>
                </a:ext>
              </a:extLst>
            </p:cNvPr>
            <p:cNvSpPr txBox="1"/>
            <p:nvPr/>
          </p:nvSpPr>
          <p:spPr>
            <a:xfrm>
              <a:off x="531656" y="4503465"/>
              <a:ext cx="47057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rgbClr val="148293"/>
                  </a:solidFill>
                </a:rPr>
                <a:t>Family-Centric by Design: -</a:t>
              </a:r>
            </a:p>
          </p:txBody>
        </p: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A583F3C0-21A6-4409-7C93-1307777309CA}"/>
                </a:ext>
              </a:extLst>
            </p:cNvPr>
            <p:cNvSpPr txBox="1"/>
            <p:nvPr/>
          </p:nvSpPr>
          <p:spPr>
            <a:xfrm>
              <a:off x="531656" y="4816144"/>
              <a:ext cx="75725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Built around </a:t>
              </a:r>
              <a:r>
                <a:rPr lang="en-US" b="1" dirty="0"/>
                <a:t>Indian family dynamics</a:t>
              </a:r>
              <a:r>
                <a:rPr lang="en-US" dirty="0"/>
                <a:t>, where multiple stakeholders are involved.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Clear separation of </a:t>
              </a:r>
              <a:r>
                <a:rPr lang="en-US" b="1" dirty="0"/>
                <a:t>family visibility</a:t>
              </a:r>
              <a:r>
                <a:rPr lang="en-US" dirty="0"/>
                <a:t> and </a:t>
              </a:r>
              <a:r>
                <a:rPr lang="en-US" b="1" dirty="0"/>
                <a:t>caretaker responsibility</a:t>
              </a:r>
              <a:r>
                <a:rPr lang="en-US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Prevents emotional burden on elders by </a:t>
              </a:r>
              <a:r>
                <a:rPr lang="en-US" b="1" dirty="0"/>
                <a:t>reducing unnecessary alerts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36F61D19-05C1-A0FD-7F4B-F20F37EAD0D0}"/>
              </a:ext>
            </a:extLst>
          </p:cNvPr>
          <p:cNvGrpSpPr/>
          <p:nvPr/>
        </p:nvGrpSpPr>
        <p:grpSpPr>
          <a:xfrm>
            <a:off x="531656" y="7347290"/>
            <a:ext cx="7572568" cy="1236009"/>
            <a:chOff x="531656" y="4503465"/>
            <a:chExt cx="7572568" cy="1236009"/>
          </a:xfrm>
        </p:grpSpPr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44ED2D9E-8ED4-FDC0-4547-52A79440F8B8}"/>
                </a:ext>
              </a:extLst>
            </p:cNvPr>
            <p:cNvSpPr txBox="1"/>
            <p:nvPr/>
          </p:nvSpPr>
          <p:spPr>
            <a:xfrm>
              <a:off x="531656" y="4503465"/>
              <a:ext cx="47057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rgbClr val="148293"/>
                  </a:solidFill>
                </a:rPr>
                <a:t>Trust, Accountability &amp; Continuity: -</a:t>
              </a:r>
            </a:p>
          </p:txBody>
        </p:sp>
        <p:sp>
          <p:nvSpPr>
            <p:cNvPr id="1227" name="TextBox 1226">
              <a:extLst>
                <a:ext uri="{FF2B5EF4-FFF2-40B4-BE49-F238E27FC236}">
                  <a16:creationId xmlns:a16="http://schemas.microsoft.com/office/drawing/2014/main" id="{514A3950-391C-C94D-51D4-A03E6B7706BC}"/>
                </a:ext>
              </a:extLst>
            </p:cNvPr>
            <p:cNvSpPr txBox="1"/>
            <p:nvPr/>
          </p:nvSpPr>
          <p:spPr>
            <a:xfrm>
              <a:off x="531656" y="4816144"/>
              <a:ext cx="75725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Every action in the system is </a:t>
              </a:r>
              <a:r>
                <a:rPr lang="en-US" b="1" dirty="0"/>
                <a:t>traceable and auditable</a:t>
              </a:r>
              <a:r>
                <a:rPr lang="en-US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Works even in </a:t>
              </a:r>
              <a:r>
                <a:rPr lang="en-US" b="1" dirty="0"/>
                <a:t>low-connectivity or offline conditions</a:t>
              </a:r>
              <a:r>
                <a:rPr lang="en-US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Privacy and consent are treated as </a:t>
              </a:r>
              <a:r>
                <a:rPr lang="en-US" b="1" dirty="0"/>
                <a:t>system rules, not optional settings</a:t>
              </a:r>
              <a:r>
                <a:rPr lang="en-US" dirty="0"/>
                <a:t>.</a:t>
              </a:r>
            </a:p>
          </p:txBody>
        </p:sp>
      </p:grpSp>
      <p:sp>
        <p:nvSpPr>
          <p:cNvPr id="1231" name="TextBox 1230">
            <a:extLst>
              <a:ext uri="{FF2B5EF4-FFF2-40B4-BE49-F238E27FC236}">
                <a16:creationId xmlns:a16="http://schemas.microsoft.com/office/drawing/2014/main" id="{5509C735-0443-36AF-1D7C-DD5E9E12A5A0}"/>
              </a:ext>
            </a:extLst>
          </p:cNvPr>
          <p:cNvSpPr txBox="1"/>
          <p:nvPr/>
        </p:nvSpPr>
        <p:spPr>
          <a:xfrm>
            <a:off x="569426" y="8705035"/>
            <a:ext cx="6529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48293"/>
                </a:solidFill>
              </a:rPr>
              <a:t>Reference: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Stavropoulos et al., IoT Wearable Sensors and Devices in Elderly Care, Sensors,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Durán-Vega et al., </a:t>
            </a:r>
            <a:r>
              <a:rPr lang="en-US" sz="1200" i="1" dirty="0"/>
              <a:t>IoT System for Remote Health Monitoring in Elderly Adults</a:t>
            </a:r>
            <a:r>
              <a:rPr lang="en-US" sz="1200" dirty="0"/>
              <a:t>, Sensors, 2019.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148293"/>
              </a:solidFill>
            </a:endParaRPr>
          </a:p>
        </p:txBody>
      </p:sp>
      <p:pic>
        <p:nvPicPr>
          <p:cNvPr id="1288" name="Picture 1287" descr="Multiply Alfredo Hernandez Flat icon">
            <a:extLst>
              <a:ext uri="{FF2B5EF4-FFF2-40B4-BE49-F238E27FC236}">
                <a16:creationId xmlns:a16="http://schemas.microsoft.com/office/drawing/2014/main" id="{40D4D961-1072-21C9-040C-1145839D6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3368923"/>
            <a:ext cx="274204" cy="274204"/>
          </a:xfrm>
          <a:prstGeom prst="rect">
            <a:avLst/>
          </a:prstGeom>
        </p:spPr>
      </p:pic>
      <p:pic>
        <p:nvPicPr>
          <p:cNvPr id="1289" name="Picture 1288" descr="Multiply Alfredo Hernandez Flat icon">
            <a:extLst>
              <a:ext uri="{FF2B5EF4-FFF2-40B4-BE49-F238E27FC236}">
                <a16:creationId xmlns:a16="http://schemas.microsoft.com/office/drawing/2014/main" id="{8FEAD246-72EC-B24E-538E-78EECF357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3966193"/>
            <a:ext cx="274204" cy="274204"/>
          </a:xfrm>
          <a:prstGeom prst="rect">
            <a:avLst/>
          </a:prstGeom>
        </p:spPr>
      </p:pic>
      <p:pic>
        <p:nvPicPr>
          <p:cNvPr id="1290" name="Picture 1289" descr="Multiply Alfredo Hernandez Flat icon">
            <a:extLst>
              <a:ext uri="{FF2B5EF4-FFF2-40B4-BE49-F238E27FC236}">
                <a16:creationId xmlns:a16="http://schemas.microsoft.com/office/drawing/2014/main" id="{6727C71B-96D7-64D9-E4DC-FAE20CF9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4563463"/>
            <a:ext cx="274204" cy="274204"/>
          </a:xfrm>
          <a:prstGeom prst="rect">
            <a:avLst/>
          </a:prstGeom>
        </p:spPr>
      </p:pic>
      <p:pic>
        <p:nvPicPr>
          <p:cNvPr id="1291" name="Picture 1290" descr="Multiply Alfredo Hernandez Flat icon">
            <a:extLst>
              <a:ext uri="{FF2B5EF4-FFF2-40B4-BE49-F238E27FC236}">
                <a16:creationId xmlns:a16="http://schemas.microsoft.com/office/drawing/2014/main" id="{232DC2C0-4551-B8E1-E285-A179AB69D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5160733"/>
            <a:ext cx="274204" cy="274204"/>
          </a:xfrm>
          <a:prstGeom prst="rect">
            <a:avLst/>
          </a:prstGeom>
        </p:spPr>
      </p:pic>
      <p:pic>
        <p:nvPicPr>
          <p:cNvPr id="1292" name="Picture 1291" descr="Multiply Alfredo Hernandez Flat icon">
            <a:extLst>
              <a:ext uri="{FF2B5EF4-FFF2-40B4-BE49-F238E27FC236}">
                <a16:creationId xmlns:a16="http://schemas.microsoft.com/office/drawing/2014/main" id="{53FDDB15-D568-0623-7412-F0B37E5B6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5758003"/>
            <a:ext cx="274204" cy="274204"/>
          </a:xfrm>
          <a:prstGeom prst="rect">
            <a:avLst/>
          </a:prstGeom>
        </p:spPr>
      </p:pic>
      <p:pic>
        <p:nvPicPr>
          <p:cNvPr id="1293" name="Picture 1292" descr="Multiply Alfredo Hernandez Flat icon">
            <a:extLst>
              <a:ext uri="{FF2B5EF4-FFF2-40B4-BE49-F238E27FC236}">
                <a16:creationId xmlns:a16="http://schemas.microsoft.com/office/drawing/2014/main" id="{D0EAE50F-B157-3189-0C6D-D733E0D2B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6355273"/>
            <a:ext cx="274204" cy="274204"/>
          </a:xfrm>
          <a:prstGeom prst="rect">
            <a:avLst/>
          </a:prstGeom>
        </p:spPr>
      </p:pic>
      <p:pic>
        <p:nvPicPr>
          <p:cNvPr id="1294" name="Picture 1293" descr="Multiply Alfredo Hernandez Flat icon">
            <a:extLst>
              <a:ext uri="{FF2B5EF4-FFF2-40B4-BE49-F238E27FC236}">
                <a16:creationId xmlns:a16="http://schemas.microsoft.com/office/drawing/2014/main" id="{65F78DDB-6F0A-C67D-6A3B-4AE5BE7F7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6952543"/>
            <a:ext cx="274204" cy="274204"/>
          </a:xfrm>
          <a:prstGeom prst="rect">
            <a:avLst/>
          </a:prstGeom>
        </p:spPr>
      </p:pic>
      <p:pic>
        <p:nvPicPr>
          <p:cNvPr id="1295" name="Picture 1294" descr="Multiply Alfredo Hernandez Flat icon">
            <a:extLst>
              <a:ext uri="{FF2B5EF4-FFF2-40B4-BE49-F238E27FC236}">
                <a16:creationId xmlns:a16="http://schemas.microsoft.com/office/drawing/2014/main" id="{F5FDC2FA-2E11-6CE5-202F-B7C905A68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7549813"/>
            <a:ext cx="274204" cy="274204"/>
          </a:xfrm>
          <a:prstGeom prst="rect">
            <a:avLst/>
          </a:prstGeom>
        </p:spPr>
      </p:pic>
      <p:pic>
        <p:nvPicPr>
          <p:cNvPr id="1296" name="Picture 1295" descr="Multiply Alfredo Hernandez Flat icon">
            <a:extLst>
              <a:ext uri="{FF2B5EF4-FFF2-40B4-BE49-F238E27FC236}">
                <a16:creationId xmlns:a16="http://schemas.microsoft.com/office/drawing/2014/main" id="{32C42FCE-3E62-A388-87D0-7A41F5BA7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8147083"/>
            <a:ext cx="274204" cy="274204"/>
          </a:xfrm>
          <a:prstGeom prst="rect">
            <a:avLst/>
          </a:prstGeom>
        </p:spPr>
      </p:pic>
      <p:pic>
        <p:nvPicPr>
          <p:cNvPr id="1297" name="Picture 1296" descr="Multiply Alfredo Hernandez Flat icon">
            <a:extLst>
              <a:ext uri="{FF2B5EF4-FFF2-40B4-BE49-F238E27FC236}">
                <a16:creationId xmlns:a16="http://schemas.microsoft.com/office/drawing/2014/main" id="{19679F01-D2B2-0AC4-7D85-02CF7C3BB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8744353"/>
            <a:ext cx="274204" cy="274204"/>
          </a:xfrm>
          <a:prstGeom prst="rect">
            <a:avLst/>
          </a:prstGeom>
        </p:spPr>
      </p:pic>
      <p:pic>
        <p:nvPicPr>
          <p:cNvPr id="1298" name="Picture 1297" descr="Multiply Alfredo Hernandez Flat icon">
            <a:extLst>
              <a:ext uri="{FF2B5EF4-FFF2-40B4-BE49-F238E27FC236}">
                <a16:creationId xmlns:a16="http://schemas.microsoft.com/office/drawing/2014/main" id="{ADC9196F-2B06-D550-3A5C-C7466C343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1427" y="9341623"/>
            <a:ext cx="274204" cy="274204"/>
          </a:xfrm>
          <a:prstGeom prst="rect">
            <a:avLst/>
          </a:prstGeom>
        </p:spPr>
      </p:pic>
      <p:pic>
        <p:nvPicPr>
          <p:cNvPr id="1299" name="Picture 1298" descr="Multiply Alfredo Hernandez Flat icon">
            <a:extLst>
              <a:ext uri="{FF2B5EF4-FFF2-40B4-BE49-F238E27FC236}">
                <a16:creationId xmlns:a16="http://schemas.microsoft.com/office/drawing/2014/main" id="{04616676-42B2-465B-813F-040EC5EF4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3368923"/>
            <a:ext cx="274204" cy="274204"/>
          </a:xfrm>
          <a:prstGeom prst="rect">
            <a:avLst/>
          </a:prstGeom>
        </p:spPr>
      </p:pic>
      <p:pic>
        <p:nvPicPr>
          <p:cNvPr id="1300" name="Picture 1299" descr="Multiply Alfredo Hernandez Flat icon">
            <a:extLst>
              <a:ext uri="{FF2B5EF4-FFF2-40B4-BE49-F238E27FC236}">
                <a16:creationId xmlns:a16="http://schemas.microsoft.com/office/drawing/2014/main" id="{26ABD906-C7D0-8014-3E52-384BD4844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3972073"/>
            <a:ext cx="274204" cy="274204"/>
          </a:xfrm>
          <a:prstGeom prst="rect">
            <a:avLst/>
          </a:prstGeom>
        </p:spPr>
      </p:pic>
      <p:pic>
        <p:nvPicPr>
          <p:cNvPr id="1301" name="Picture 1300" descr="Multiply Alfredo Hernandez Flat icon">
            <a:extLst>
              <a:ext uri="{FF2B5EF4-FFF2-40B4-BE49-F238E27FC236}">
                <a16:creationId xmlns:a16="http://schemas.microsoft.com/office/drawing/2014/main" id="{5710242D-680D-28C7-7AB6-D9E6E739B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4575223"/>
            <a:ext cx="274204" cy="274204"/>
          </a:xfrm>
          <a:prstGeom prst="rect">
            <a:avLst/>
          </a:prstGeom>
        </p:spPr>
      </p:pic>
      <p:pic>
        <p:nvPicPr>
          <p:cNvPr id="1304" name="Picture 1303" descr="Multiply Alfredo Hernandez Flat icon">
            <a:extLst>
              <a:ext uri="{FF2B5EF4-FFF2-40B4-BE49-F238E27FC236}">
                <a16:creationId xmlns:a16="http://schemas.microsoft.com/office/drawing/2014/main" id="{1469FDFD-5EFE-198B-1697-8C919D237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6384673"/>
            <a:ext cx="274204" cy="274204"/>
          </a:xfrm>
          <a:prstGeom prst="rect">
            <a:avLst/>
          </a:prstGeom>
        </p:spPr>
      </p:pic>
      <p:pic>
        <p:nvPicPr>
          <p:cNvPr id="1305" name="Picture 1304" descr="Multiply Alfredo Hernandez Flat icon">
            <a:extLst>
              <a:ext uri="{FF2B5EF4-FFF2-40B4-BE49-F238E27FC236}">
                <a16:creationId xmlns:a16="http://schemas.microsoft.com/office/drawing/2014/main" id="{799A8E36-3DED-B3C0-E397-7BD9EB8AF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6987823"/>
            <a:ext cx="274204" cy="274204"/>
          </a:xfrm>
          <a:prstGeom prst="rect">
            <a:avLst/>
          </a:prstGeom>
        </p:spPr>
      </p:pic>
      <p:pic>
        <p:nvPicPr>
          <p:cNvPr id="1306" name="Picture 1305" descr="Multiply Alfredo Hernandez Flat icon">
            <a:extLst>
              <a:ext uri="{FF2B5EF4-FFF2-40B4-BE49-F238E27FC236}">
                <a16:creationId xmlns:a16="http://schemas.microsoft.com/office/drawing/2014/main" id="{A9451B77-ECB8-3F88-4E8F-D48984A1D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7590973"/>
            <a:ext cx="274204" cy="274204"/>
          </a:xfrm>
          <a:prstGeom prst="rect">
            <a:avLst/>
          </a:prstGeom>
        </p:spPr>
      </p:pic>
      <p:pic>
        <p:nvPicPr>
          <p:cNvPr id="1307" name="Picture 1306" descr="Multiply Alfredo Hernandez Flat icon">
            <a:extLst>
              <a:ext uri="{FF2B5EF4-FFF2-40B4-BE49-F238E27FC236}">
                <a16:creationId xmlns:a16="http://schemas.microsoft.com/office/drawing/2014/main" id="{5C6A61CC-DF79-72A3-2F52-CC7FD2A25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8194123"/>
            <a:ext cx="274204" cy="274204"/>
          </a:xfrm>
          <a:prstGeom prst="rect">
            <a:avLst/>
          </a:prstGeom>
        </p:spPr>
      </p:pic>
      <p:pic>
        <p:nvPicPr>
          <p:cNvPr id="1308" name="Picture 1307" descr="Multiply Alfredo Hernandez Flat icon">
            <a:extLst>
              <a:ext uri="{FF2B5EF4-FFF2-40B4-BE49-F238E27FC236}">
                <a16:creationId xmlns:a16="http://schemas.microsoft.com/office/drawing/2014/main" id="{1B2DF4F2-6D82-B04D-0695-E08AA9FD7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8744353"/>
            <a:ext cx="274204" cy="274204"/>
          </a:xfrm>
          <a:prstGeom prst="rect">
            <a:avLst/>
          </a:prstGeom>
        </p:spPr>
      </p:pic>
      <p:pic>
        <p:nvPicPr>
          <p:cNvPr id="1309" name="Picture 1308" descr="Multiply Alfredo Hernandez Flat icon">
            <a:extLst>
              <a:ext uri="{FF2B5EF4-FFF2-40B4-BE49-F238E27FC236}">
                <a16:creationId xmlns:a16="http://schemas.microsoft.com/office/drawing/2014/main" id="{CAF9A06E-9789-24B6-542B-35C99E649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0990" y="9354483"/>
            <a:ext cx="274204" cy="274204"/>
          </a:xfrm>
          <a:prstGeom prst="rect">
            <a:avLst/>
          </a:prstGeom>
        </p:spPr>
      </p:pic>
      <p:pic>
        <p:nvPicPr>
          <p:cNvPr id="1310" name="Picture 1309" descr="Multiply Alfredo Hernandez Flat icon">
            <a:extLst>
              <a:ext uri="{FF2B5EF4-FFF2-40B4-BE49-F238E27FC236}">
                <a16:creationId xmlns:a16="http://schemas.microsoft.com/office/drawing/2014/main" id="{988B75D6-DCB1-2BE0-D74E-5241221EC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0381" y="2771653"/>
            <a:ext cx="274204" cy="274204"/>
          </a:xfrm>
          <a:prstGeom prst="rect">
            <a:avLst/>
          </a:prstGeom>
        </p:spPr>
      </p:pic>
      <p:pic>
        <p:nvPicPr>
          <p:cNvPr id="1311" name="Picture 1310" descr="Multiply Alfredo Hernandez Flat icon">
            <a:extLst>
              <a:ext uri="{FF2B5EF4-FFF2-40B4-BE49-F238E27FC236}">
                <a16:creationId xmlns:a16="http://schemas.microsoft.com/office/drawing/2014/main" id="{372BF89E-DFCB-C1CF-C2E0-8B05387DE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0553" y="3368923"/>
            <a:ext cx="274204" cy="274204"/>
          </a:xfrm>
          <a:prstGeom prst="rect">
            <a:avLst/>
          </a:prstGeom>
        </p:spPr>
      </p:pic>
      <p:pic>
        <p:nvPicPr>
          <p:cNvPr id="1312" name="Picture 1311" descr="Multiply Alfredo Hernandez Flat icon">
            <a:extLst>
              <a:ext uri="{FF2B5EF4-FFF2-40B4-BE49-F238E27FC236}">
                <a16:creationId xmlns:a16="http://schemas.microsoft.com/office/drawing/2014/main" id="{3E3DAE3C-C293-E626-F073-40ECBF6C1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0725" y="3966193"/>
            <a:ext cx="274204" cy="274204"/>
          </a:xfrm>
          <a:prstGeom prst="rect">
            <a:avLst/>
          </a:prstGeom>
        </p:spPr>
      </p:pic>
      <p:pic>
        <p:nvPicPr>
          <p:cNvPr id="1313" name="Picture 1312" descr="Multiply Alfredo Hernandez Flat icon">
            <a:extLst>
              <a:ext uri="{FF2B5EF4-FFF2-40B4-BE49-F238E27FC236}">
                <a16:creationId xmlns:a16="http://schemas.microsoft.com/office/drawing/2014/main" id="{CB627C8B-2B0F-0EE9-4E06-62F447AC0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0553" y="4563463"/>
            <a:ext cx="274204" cy="274204"/>
          </a:xfrm>
          <a:prstGeom prst="rect">
            <a:avLst/>
          </a:prstGeom>
        </p:spPr>
      </p:pic>
      <p:pic>
        <p:nvPicPr>
          <p:cNvPr id="1314" name="Picture 1313" descr="Multiply Alfredo Hernandez Flat icon">
            <a:extLst>
              <a:ext uri="{FF2B5EF4-FFF2-40B4-BE49-F238E27FC236}">
                <a16:creationId xmlns:a16="http://schemas.microsoft.com/office/drawing/2014/main" id="{4B4C05F3-B66B-FE08-79DB-50F0152A9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0381" y="5160733"/>
            <a:ext cx="274204" cy="274204"/>
          </a:xfrm>
          <a:prstGeom prst="rect">
            <a:avLst/>
          </a:prstGeom>
        </p:spPr>
      </p:pic>
      <p:pic>
        <p:nvPicPr>
          <p:cNvPr id="1315" name="Picture 1314" descr="Multiply Alfredo Hernandez Flat icon">
            <a:extLst>
              <a:ext uri="{FF2B5EF4-FFF2-40B4-BE49-F238E27FC236}">
                <a16:creationId xmlns:a16="http://schemas.microsoft.com/office/drawing/2014/main" id="{5F27E7D7-8888-167C-5BCF-FB716DCFF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0381" y="5768111"/>
            <a:ext cx="274204" cy="274204"/>
          </a:xfrm>
          <a:prstGeom prst="rect">
            <a:avLst/>
          </a:prstGeom>
        </p:spPr>
      </p:pic>
      <p:pic>
        <p:nvPicPr>
          <p:cNvPr id="1316" name="Picture 1315" descr="Multiply Alfredo Hernandez Flat icon">
            <a:extLst>
              <a:ext uri="{FF2B5EF4-FFF2-40B4-BE49-F238E27FC236}">
                <a16:creationId xmlns:a16="http://schemas.microsoft.com/office/drawing/2014/main" id="{E4E0FD0A-7816-B5BA-82BC-5E3DCB3EC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0381" y="6995129"/>
            <a:ext cx="274204" cy="274204"/>
          </a:xfrm>
          <a:prstGeom prst="rect">
            <a:avLst/>
          </a:prstGeom>
        </p:spPr>
      </p:pic>
      <p:pic>
        <p:nvPicPr>
          <p:cNvPr id="1319" name="Picture 1318" descr="Multiply Alfredo Hernandez Flat icon">
            <a:extLst>
              <a:ext uri="{FF2B5EF4-FFF2-40B4-BE49-F238E27FC236}">
                <a16:creationId xmlns:a16="http://schemas.microsoft.com/office/drawing/2014/main" id="{B9DDEAAD-F7CC-AFAE-0909-6BACD617C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0381" y="8171289"/>
            <a:ext cx="274204" cy="274204"/>
          </a:xfrm>
          <a:prstGeom prst="rect">
            <a:avLst/>
          </a:prstGeom>
        </p:spPr>
      </p:pic>
      <p:pic>
        <p:nvPicPr>
          <p:cNvPr id="1320" name="Picture 1319" descr="Multiply Alfredo Hernandez Flat icon">
            <a:extLst>
              <a:ext uri="{FF2B5EF4-FFF2-40B4-BE49-F238E27FC236}">
                <a16:creationId xmlns:a16="http://schemas.microsoft.com/office/drawing/2014/main" id="{11B1ACBB-60C1-399D-8D59-2B0B535E1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0553" y="8744353"/>
            <a:ext cx="274204" cy="274204"/>
          </a:xfrm>
          <a:prstGeom prst="rect">
            <a:avLst/>
          </a:prstGeom>
        </p:spPr>
      </p:pic>
      <p:pic>
        <p:nvPicPr>
          <p:cNvPr id="1321" name="Picture 1320" descr="Multiply Alfredo Hernandez Flat icon">
            <a:extLst>
              <a:ext uri="{FF2B5EF4-FFF2-40B4-BE49-F238E27FC236}">
                <a16:creationId xmlns:a16="http://schemas.microsoft.com/office/drawing/2014/main" id="{86D2331B-7FCE-72B3-9174-05A2D0185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0725" y="9317417"/>
            <a:ext cx="274204" cy="274204"/>
          </a:xfrm>
          <a:prstGeom prst="rect">
            <a:avLst/>
          </a:prstGeom>
        </p:spPr>
      </p:pic>
      <p:pic>
        <p:nvPicPr>
          <p:cNvPr id="1322" name="Picture 1321" descr="Padlock Darius Dan Blue icon">
            <a:extLst>
              <a:ext uri="{FF2B5EF4-FFF2-40B4-BE49-F238E27FC236}">
                <a16:creationId xmlns:a16="http://schemas.microsoft.com/office/drawing/2014/main" id="{332D3DF1-B0A6-EBF7-D8CD-E71543C24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54" y="7347290"/>
            <a:ext cx="369332" cy="369332"/>
          </a:xfrm>
          <a:prstGeom prst="rect">
            <a:avLst/>
          </a:prstGeom>
        </p:spPr>
      </p:pic>
      <p:pic>
        <p:nvPicPr>
          <p:cNvPr id="1325" name="Picture 1324" descr="Setting Generic gradient fill icon">
            <a:extLst>
              <a:ext uri="{FF2B5EF4-FFF2-40B4-BE49-F238E27FC236}">
                <a16:creationId xmlns:a16="http://schemas.microsoft.com/office/drawing/2014/main" id="{F493D617-6A5F-33F2-F7CA-C73687096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30" y="4503465"/>
            <a:ext cx="367163" cy="367163"/>
          </a:xfrm>
          <a:prstGeom prst="rect">
            <a:avLst/>
          </a:prstGeom>
        </p:spPr>
      </p:pic>
      <p:pic>
        <p:nvPicPr>
          <p:cNvPr id="1326" name="Picture 1325" descr="Family Special Flat icon">
            <a:extLst>
              <a:ext uri="{FF2B5EF4-FFF2-40B4-BE49-F238E27FC236}">
                <a16:creationId xmlns:a16="http://schemas.microsoft.com/office/drawing/2014/main" id="{2716382F-CFDF-2E19-2006-E82283588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54" y="5856904"/>
            <a:ext cx="369479" cy="369479"/>
          </a:xfrm>
          <a:prstGeom prst="rect">
            <a:avLst/>
          </a:prstGeom>
        </p:spPr>
      </p:pic>
      <p:pic>
        <p:nvPicPr>
          <p:cNvPr id="1327" name="Picture 1326" descr="Affiliate Basic Miscellany Flat icon">
            <a:extLst>
              <a:ext uri="{FF2B5EF4-FFF2-40B4-BE49-F238E27FC236}">
                <a16:creationId xmlns:a16="http://schemas.microsoft.com/office/drawing/2014/main" id="{A2D9844B-F83E-BC39-F7E9-95F857512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703" y="8700239"/>
            <a:ext cx="350633" cy="350633"/>
          </a:xfrm>
          <a:prstGeom prst="rect">
            <a:avLst/>
          </a:prstGeom>
        </p:spPr>
      </p:pic>
      <p:pic>
        <p:nvPicPr>
          <p:cNvPr id="13" name="Picture 12" descr="Circle ">
            <a:extLst>
              <a:ext uri="{FF2B5EF4-FFF2-40B4-BE49-F238E27FC236}">
                <a16:creationId xmlns:a16="http://schemas.microsoft.com/office/drawing/2014/main" id="{5BE321DB-81F5-429C-45D6-49D354A3F5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3323" y="3701383"/>
            <a:ext cx="24194" cy="24194"/>
          </a:xfrm>
          <a:prstGeom prst="rect">
            <a:avLst/>
          </a:prstGeom>
        </p:spPr>
      </p:pic>
      <p:pic>
        <p:nvPicPr>
          <p:cNvPr id="1026" name="Picture 2" descr="Circle ">
            <a:extLst>
              <a:ext uri="{FF2B5EF4-FFF2-40B4-BE49-F238E27FC236}">
                <a16:creationId xmlns:a16="http://schemas.microsoft.com/office/drawing/2014/main" id="{15C6C515-3E66-A062-EF8D-643C7ECA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105" y="277225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ircle ">
            <a:extLst>
              <a:ext uri="{FF2B5EF4-FFF2-40B4-BE49-F238E27FC236}">
                <a16:creationId xmlns:a16="http://schemas.microsoft.com/office/drawing/2014/main" id="{E74D09AC-807D-20B6-7A7A-F7127D981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594" y="276637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ircle ">
            <a:extLst>
              <a:ext uri="{FF2B5EF4-FFF2-40B4-BE49-F238E27FC236}">
                <a16:creationId xmlns:a16="http://schemas.microsoft.com/office/drawing/2014/main" id="{3EEA78F2-14A2-4045-54F2-388B6A880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990" y="5159460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ircle ">
            <a:extLst>
              <a:ext uri="{FF2B5EF4-FFF2-40B4-BE49-F238E27FC236}">
                <a16:creationId xmlns:a16="http://schemas.microsoft.com/office/drawing/2014/main" id="{ECBB5215-AEAF-FB96-1005-FC9700FB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990" y="5757540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ircle ">
            <a:extLst>
              <a:ext uri="{FF2B5EF4-FFF2-40B4-BE49-F238E27FC236}">
                <a16:creationId xmlns:a16="http://schemas.microsoft.com/office/drawing/2014/main" id="{3D1BF4FF-6DD2-02A1-12DF-B24FD2A1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985" y="6384975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ircle ">
            <a:extLst>
              <a:ext uri="{FF2B5EF4-FFF2-40B4-BE49-F238E27FC236}">
                <a16:creationId xmlns:a16="http://schemas.microsoft.com/office/drawing/2014/main" id="{A0F1DD95-1E7B-B632-965E-7D473864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985" y="759157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ircle ">
            <a:extLst>
              <a:ext uri="{FF2B5EF4-FFF2-40B4-BE49-F238E27FC236}">
                <a16:creationId xmlns:a16="http://schemas.microsoft.com/office/drawing/2014/main" id="{A3F606F7-6CA4-44E3-7B9F-48C95EC4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276637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ircle ">
            <a:extLst>
              <a:ext uri="{FF2B5EF4-FFF2-40B4-BE49-F238E27FC236}">
                <a16:creationId xmlns:a16="http://schemas.microsoft.com/office/drawing/2014/main" id="{31298C51-A743-EACB-37F7-4599F3DA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3368923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ircle ">
            <a:extLst>
              <a:ext uri="{FF2B5EF4-FFF2-40B4-BE49-F238E27FC236}">
                <a16:creationId xmlns:a16="http://schemas.microsoft.com/office/drawing/2014/main" id="{49CB003D-5D32-E960-E12A-1C334307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3971469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ircle ">
            <a:extLst>
              <a:ext uri="{FF2B5EF4-FFF2-40B4-BE49-F238E27FC236}">
                <a16:creationId xmlns:a16="http://schemas.microsoft.com/office/drawing/2014/main" id="{A68E128E-BB87-8328-5EC7-0B7693E7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4574015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ircle ">
            <a:extLst>
              <a:ext uri="{FF2B5EF4-FFF2-40B4-BE49-F238E27FC236}">
                <a16:creationId xmlns:a16="http://schemas.microsoft.com/office/drawing/2014/main" id="{7861E4CC-067E-05EA-9268-51E49FB4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5176561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ircle ">
            <a:extLst>
              <a:ext uri="{FF2B5EF4-FFF2-40B4-BE49-F238E27FC236}">
                <a16:creationId xmlns:a16="http://schemas.microsoft.com/office/drawing/2014/main" id="{B81B6D31-9FF9-9437-97D1-CFCB8342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577910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ircle ">
            <a:extLst>
              <a:ext uri="{FF2B5EF4-FFF2-40B4-BE49-F238E27FC236}">
                <a16:creationId xmlns:a16="http://schemas.microsoft.com/office/drawing/2014/main" id="{207659D9-934F-491C-8B64-97DB4B1C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6389402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ircle ">
            <a:extLst>
              <a:ext uri="{FF2B5EF4-FFF2-40B4-BE49-F238E27FC236}">
                <a16:creationId xmlns:a16="http://schemas.microsoft.com/office/drawing/2014/main" id="{015A78A0-09E7-2527-5DB4-4117D15D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6984199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ircle ">
            <a:extLst>
              <a:ext uri="{FF2B5EF4-FFF2-40B4-BE49-F238E27FC236}">
                <a16:creationId xmlns:a16="http://schemas.microsoft.com/office/drawing/2014/main" id="{89345254-09EC-BA0F-1797-CD694FBA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7551662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ircle ">
            <a:extLst>
              <a:ext uri="{FF2B5EF4-FFF2-40B4-BE49-F238E27FC236}">
                <a16:creationId xmlns:a16="http://schemas.microsoft.com/office/drawing/2014/main" id="{C3519BDF-3013-76F0-2744-F393E2AE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172" y="8169646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ircle ">
            <a:extLst>
              <a:ext uri="{FF2B5EF4-FFF2-40B4-BE49-F238E27FC236}">
                <a16:creationId xmlns:a16="http://schemas.microsoft.com/office/drawing/2014/main" id="{1518BD1A-DECE-3B49-F57C-ACD51B8F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484" y="8744957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ircle ">
            <a:extLst>
              <a:ext uri="{FF2B5EF4-FFF2-40B4-BE49-F238E27FC236}">
                <a16:creationId xmlns:a16="http://schemas.microsoft.com/office/drawing/2014/main" id="{8E500A1D-C53E-E550-0800-18AEDF78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356" y="9323838"/>
            <a:ext cx="273600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09682FC0-5FAF-08BD-BCB3-7D33162BADB3}"/>
              </a:ext>
            </a:extLst>
          </p:cNvPr>
          <p:cNvSpPr/>
          <p:nvPr/>
        </p:nvSpPr>
        <p:spPr>
          <a:xfrm>
            <a:off x="304800" y="9531049"/>
            <a:ext cx="7315073" cy="503440"/>
          </a:xfrm>
          <a:prstGeom prst="bracketPair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1262</Words>
  <Application>Microsoft Office PowerPoint</Application>
  <PresentationFormat>Custom</PresentationFormat>
  <Paragraphs>200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TT Norms Bold</vt:lpstr>
      <vt:lpstr>Aptos</vt:lpstr>
      <vt:lpstr>Arial</vt:lpstr>
      <vt:lpstr>Wingdings</vt:lpstr>
      <vt:lpstr>TT Norms</vt:lpstr>
      <vt:lpstr>Bernoru</vt:lpstr>
      <vt:lpstr>TT Norms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Jenil</dc:creator>
  <cp:lastModifiedBy>ved patel</cp:lastModifiedBy>
  <cp:revision>41</cp:revision>
  <dcterms:created xsi:type="dcterms:W3CDTF">2006-08-16T00:00:00Z</dcterms:created>
  <dcterms:modified xsi:type="dcterms:W3CDTF">2026-01-01T16:22:06Z</dcterms:modified>
  <dc:identifier>DAG5rwfsW74</dc:identifier>
</cp:coreProperties>
</file>